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media/image1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11.png" ContentType="image/png"/>
  <Override PartName="/ppt/media/image5.jpeg" ContentType="image/jpeg"/>
  <Override PartName="/ppt/media/image6.jpeg" ContentType="image/jpeg"/>
  <Override PartName="/ppt/media/image7.jpeg" ContentType="image/jpeg"/>
  <Override PartName="/ppt/media/image8.png" ContentType="image/png"/>
  <Override PartName="/ppt/media/image9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jpeg" ContentType="image/jpeg"/>
  <Override PartName="/ppt/media/image15.jpeg" ContentType="image/jpeg"/>
  <Override PartName="/ppt/media/image16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168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169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0.xml.rels" ContentType="application/vnd.openxmlformats-package.relationships+xml"/>
  <Override PartName="/ppt/slides/_rels/slide101.xml.rels" ContentType="application/vnd.openxmlformats-package.relationships+xml"/>
  <Override PartName="/ppt/slides/_rels/slide102.xml.rels" ContentType="application/vnd.openxmlformats-package.relationships+xml"/>
  <Override PartName="/ppt/slides/_rels/slide103.xml.rels" ContentType="application/vnd.openxmlformats-package.relationships+xml"/>
  <Override PartName="/ppt/slides/_rels/slide104.xml.rels" ContentType="application/vnd.openxmlformats-package.relationships+xml"/>
  <Override PartName="/ppt/slides/_rels/slide105.xml.rels" ContentType="application/vnd.openxmlformats-package.relationships+xml"/>
  <Override PartName="/ppt/slides/_rels/slide106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slides/_rels/slide114.xml.rels" ContentType="application/vnd.openxmlformats-package.relationships+xml"/>
  <Override PartName="/ppt/slides/_rels/slide115.xml.rels" ContentType="application/vnd.openxmlformats-package.relationships+xml"/>
  <Override PartName="/ppt/slides/_rels/slide116.xml.rels" ContentType="application/vnd.openxmlformats-package.relationships+xml"/>
  <Override PartName="/ppt/slides/_rels/slide117.xml.rels" ContentType="application/vnd.openxmlformats-package.relationships+xml"/>
  <Override PartName="/ppt/slides/_rels/slide118.xml.rels" ContentType="application/vnd.openxmlformats-package.relationships+xml"/>
  <Override PartName="/ppt/slides/_rels/slide119.xml.rels" ContentType="application/vnd.openxmlformats-package.relationships+xml"/>
  <Override PartName="/ppt/slides/_rels/slide120.xml.rels" ContentType="application/vnd.openxmlformats-package.relationships+xml"/>
  <Override PartName="/ppt/slides/_rels/slide121.xml.rels" ContentType="application/vnd.openxmlformats-package.relationships+xml"/>
  <Override PartName="/ppt/slides/_rels/slide122.xml.rels" ContentType="application/vnd.openxmlformats-package.relationships+xml"/>
  <Override PartName="/ppt/slides/_rels/slide123.xml.rels" ContentType="application/vnd.openxmlformats-package.relationships+xml"/>
  <Override PartName="/ppt/slides/_rels/slide124.xml.rels" ContentType="application/vnd.openxmlformats-package.relationships+xml"/>
  <Override PartName="/ppt/slides/_rels/slide125.xml.rels" ContentType="application/vnd.openxmlformats-package.relationships+xml"/>
  <Override PartName="/ppt/slides/_rels/slide126.xml.rels" ContentType="application/vnd.openxmlformats-package.relationships+xml"/>
  <Override PartName="/ppt/slides/_rels/slide127.xml.rels" ContentType="application/vnd.openxmlformats-package.relationships+xml"/>
  <Override PartName="/ppt/slides/_rels/slide128.xml.rels" ContentType="application/vnd.openxmlformats-package.relationships+xml"/>
  <Override PartName="/ppt/slides/_rels/slide129.xml.rels" ContentType="application/vnd.openxmlformats-package.relationships+xml"/>
  <Override PartName="/ppt/slides/_rels/slide130.xml.rels" ContentType="application/vnd.openxmlformats-package.relationships+xml"/>
  <Override PartName="/ppt/slides/_rels/slide131.xml.rels" ContentType="application/vnd.openxmlformats-package.relationships+xml"/>
  <Override PartName="/ppt/slides/_rels/slide132.xml.rels" ContentType="application/vnd.openxmlformats-package.relationships+xml"/>
  <Override PartName="/ppt/slides/_rels/slide133.xml.rels" ContentType="application/vnd.openxmlformats-package.relationships+xml"/>
  <Override PartName="/ppt/slides/_rels/slide134.xml.rels" ContentType="application/vnd.openxmlformats-package.relationships+xml"/>
  <Override PartName="/ppt/slides/_rels/slide135.xml.rels" ContentType="application/vnd.openxmlformats-package.relationships+xml"/>
  <Override PartName="/ppt/slides/_rels/slide136.xml.rels" ContentType="application/vnd.openxmlformats-package.relationships+xml"/>
  <Override PartName="/ppt/slides/_rels/slide137.xml.rels" ContentType="application/vnd.openxmlformats-package.relationships+xml"/>
  <Override PartName="/ppt/slides/_rels/slide138.xml.rels" ContentType="application/vnd.openxmlformats-package.relationships+xml"/>
  <Override PartName="/ppt/slides/_rels/slide139.xml.rels" ContentType="application/vnd.openxmlformats-package.relationships+xml"/>
  <Override PartName="/ppt/slides/_rels/slide140.xml.rels" ContentType="application/vnd.openxmlformats-package.relationships+xml"/>
  <Override PartName="/ppt/slides/_rels/slide141.xml.rels" ContentType="application/vnd.openxmlformats-package.relationships+xml"/>
  <Override PartName="/ppt/slides/_rels/slide142.xml.rels" ContentType="application/vnd.openxmlformats-package.relationships+xml"/>
  <Override PartName="/ppt/slides/_rels/slide143.xml.rels" ContentType="application/vnd.openxmlformats-package.relationships+xml"/>
  <Override PartName="/ppt/slides/_rels/slide144.xml.rels" ContentType="application/vnd.openxmlformats-package.relationships+xml"/>
  <Override PartName="/ppt/slides/_rels/slide145.xml.rels" ContentType="application/vnd.openxmlformats-package.relationships+xml"/>
  <Override PartName="/ppt/slides/_rels/slide146.xml.rels" ContentType="application/vnd.openxmlformats-package.relationships+xml"/>
  <Override PartName="/ppt/slides/_rels/slide147.xml.rels" ContentType="application/vnd.openxmlformats-package.relationships+xml"/>
  <Override PartName="/ppt/slides/_rels/slide148.xml.rels" ContentType="application/vnd.openxmlformats-package.relationships+xml"/>
  <Override PartName="/ppt/slides/_rels/slide149.xml.rels" ContentType="application/vnd.openxmlformats-package.relationships+xml"/>
  <Override PartName="/ppt/slides/_rels/slide150.xml.rels" ContentType="application/vnd.openxmlformats-package.relationships+xml"/>
  <Override PartName="/ppt/slides/_rels/slide151.xml.rels" ContentType="application/vnd.openxmlformats-package.relationships+xml"/>
  <Override PartName="/ppt/slides/_rels/slide152.xml.rels" ContentType="application/vnd.openxmlformats-package.relationships+xml"/>
  <Override PartName="/ppt/slides/_rels/slide153.xml.rels" ContentType="application/vnd.openxmlformats-package.relationships+xml"/>
  <Override PartName="/ppt/slides/_rels/slide154.xml.rels" ContentType="application/vnd.openxmlformats-package.relationships+xml"/>
  <Override PartName="/ppt/slides/_rels/slide155.xml.rels" ContentType="application/vnd.openxmlformats-package.relationships+xml"/>
  <Override PartName="/ppt/slides/_rels/slide156.xml.rels" ContentType="application/vnd.openxmlformats-package.relationships+xml"/>
  <Override PartName="/ppt/slides/_rels/slide157.xml.rels" ContentType="application/vnd.openxmlformats-package.relationships+xml"/>
  <Override PartName="/ppt/slides/_rels/slide158.xml.rels" ContentType="application/vnd.openxmlformats-package.relationships+xml"/>
  <Override PartName="/ppt/slides/_rels/slide159.xml.rels" ContentType="application/vnd.openxmlformats-package.relationships+xml"/>
  <Override PartName="/ppt/slides/_rels/slide160.xml.rels" ContentType="application/vnd.openxmlformats-package.relationships+xml"/>
  <Override PartName="/ppt/slides/_rels/slide161.xml.rels" ContentType="application/vnd.openxmlformats-package.relationships+xml"/>
  <Override PartName="/ppt/slides/_rels/slide162.xml.rels" ContentType="application/vnd.openxmlformats-package.relationships+xml"/>
  <Override PartName="/ppt/slides/_rels/slide163.xml.rels" ContentType="application/vnd.openxmlformats-package.relationships+xml"/>
  <Override PartName="/ppt/slides/_rels/slide164.xml.rels" ContentType="application/vnd.openxmlformats-package.relationships+xml"/>
  <Override PartName="/ppt/slides/_rels/slide165.xml.rels" ContentType="application/vnd.openxmlformats-package.relationships+xml"/>
  <Override PartName="/ppt/slides/_rels/slide166.xml.rels" ContentType="application/vnd.openxmlformats-package.relationships+xml"/>
  <Override PartName="/ppt/slides/_rels/slide167.xml.rels" ContentType="application/vnd.openxmlformats-package.relationships+xml"/>
  <Override PartName="/ppt/slides/_rels/slide170.xml.rels" ContentType="application/vnd.openxmlformats-package.relationships+xml"/>
  <Override PartName="/ppt/slides/_rels/slide171.xml.rels" ContentType="application/vnd.openxmlformats-package.relationships+xml"/>
  <Override PartName="/ppt/slides/_rels/slide172.xml.rels" ContentType="application/vnd.openxmlformats-package.relationships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  <p:sldId id="400" r:id="rId155"/>
    <p:sldId id="401" r:id="rId156"/>
    <p:sldId id="402" r:id="rId157"/>
    <p:sldId id="403" r:id="rId158"/>
    <p:sldId id="404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  <p:sldId id="412" r:id="rId167"/>
    <p:sldId id="413" r:id="rId168"/>
    <p:sldId id="414" r:id="rId169"/>
    <p:sldId id="415" r:id="rId170"/>
    <p:sldId id="416" r:id="rId171"/>
    <p:sldId id="417" r:id="rId172"/>
    <p:sldId id="418" r:id="rId173"/>
    <p:sldId id="419" r:id="rId174"/>
    <p:sldId id="420" r:id="rId175"/>
    <p:sldId id="421" r:id="rId176"/>
    <p:sldId id="422" r:id="rId177"/>
    <p:sldId id="423" r:id="rId178"/>
    <p:sldId id="424" r:id="rId179"/>
    <p:sldId id="425" r:id="rId180"/>
    <p:sldId id="426" r:id="rId181"/>
    <p:sldId id="427" r:id="rId182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<Relationship Id="rId71" Type="http://schemas.openxmlformats.org/officeDocument/2006/relationships/slide" Target="slides/slide61.xml"/><Relationship Id="rId72" Type="http://schemas.openxmlformats.org/officeDocument/2006/relationships/slide" Target="slides/slide62.xml"/><Relationship Id="rId73" Type="http://schemas.openxmlformats.org/officeDocument/2006/relationships/slide" Target="slides/slide63.xml"/><Relationship Id="rId74" Type="http://schemas.openxmlformats.org/officeDocument/2006/relationships/slide" Target="slides/slide64.xml"/><Relationship Id="rId75" Type="http://schemas.openxmlformats.org/officeDocument/2006/relationships/slide" Target="slides/slide65.xml"/><Relationship Id="rId76" Type="http://schemas.openxmlformats.org/officeDocument/2006/relationships/slide" Target="slides/slide66.xml"/><Relationship Id="rId77" Type="http://schemas.openxmlformats.org/officeDocument/2006/relationships/slide" Target="slides/slide67.xml"/><Relationship Id="rId78" Type="http://schemas.openxmlformats.org/officeDocument/2006/relationships/slide" Target="slides/slide68.xml"/><Relationship Id="rId79" Type="http://schemas.openxmlformats.org/officeDocument/2006/relationships/slide" Target="slides/slide69.xml"/><Relationship Id="rId80" Type="http://schemas.openxmlformats.org/officeDocument/2006/relationships/slide" Target="slides/slide70.xml"/><Relationship Id="rId81" Type="http://schemas.openxmlformats.org/officeDocument/2006/relationships/slide" Target="slides/slide71.xml"/><Relationship Id="rId82" Type="http://schemas.openxmlformats.org/officeDocument/2006/relationships/slide" Target="slides/slide72.xml"/><Relationship Id="rId83" Type="http://schemas.openxmlformats.org/officeDocument/2006/relationships/slide" Target="slides/slide73.xml"/><Relationship Id="rId84" Type="http://schemas.openxmlformats.org/officeDocument/2006/relationships/slide" Target="slides/slide74.xml"/><Relationship Id="rId85" Type="http://schemas.openxmlformats.org/officeDocument/2006/relationships/slide" Target="slides/slide75.xml"/><Relationship Id="rId86" Type="http://schemas.openxmlformats.org/officeDocument/2006/relationships/slide" Target="slides/slide76.xml"/><Relationship Id="rId87" Type="http://schemas.openxmlformats.org/officeDocument/2006/relationships/slide" Target="slides/slide77.xml"/><Relationship Id="rId88" Type="http://schemas.openxmlformats.org/officeDocument/2006/relationships/slide" Target="slides/slide78.xml"/><Relationship Id="rId89" Type="http://schemas.openxmlformats.org/officeDocument/2006/relationships/slide" Target="slides/slide79.xml"/><Relationship Id="rId90" Type="http://schemas.openxmlformats.org/officeDocument/2006/relationships/slide" Target="slides/slide80.xml"/><Relationship Id="rId91" Type="http://schemas.openxmlformats.org/officeDocument/2006/relationships/slide" Target="slides/slide81.xml"/><Relationship Id="rId92" Type="http://schemas.openxmlformats.org/officeDocument/2006/relationships/slide" Target="slides/slide82.xml"/><Relationship Id="rId93" Type="http://schemas.openxmlformats.org/officeDocument/2006/relationships/slide" Target="slides/slide83.xml"/><Relationship Id="rId94" Type="http://schemas.openxmlformats.org/officeDocument/2006/relationships/slide" Target="slides/slide84.xml"/><Relationship Id="rId95" Type="http://schemas.openxmlformats.org/officeDocument/2006/relationships/slide" Target="slides/slide85.xml"/><Relationship Id="rId96" Type="http://schemas.openxmlformats.org/officeDocument/2006/relationships/slide" Target="slides/slide86.xml"/><Relationship Id="rId97" Type="http://schemas.openxmlformats.org/officeDocument/2006/relationships/slide" Target="slides/slide87.xml"/><Relationship Id="rId98" Type="http://schemas.openxmlformats.org/officeDocument/2006/relationships/slide" Target="slides/slide88.xml"/><Relationship Id="rId99" Type="http://schemas.openxmlformats.org/officeDocument/2006/relationships/slide" Target="slides/slide89.xml"/><Relationship Id="rId100" Type="http://schemas.openxmlformats.org/officeDocument/2006/relationships/slide" Target="slides/slide90.xml"/><Relationship Id="rId101" Type="http://schemas.openxmlformats.org/officeDocument/2006/relationships/slide" Target="slides/slide91.xml"/><Relationship Id="rId102" Type="http://schemas.openxmlformats.org/officeDocument/2006/relationships/slide" Target="slides/slide92.xml"/><Relationship Id="rId103" Type="http://schemas.openxmlformats.org/officeDocument/2006/relationships/slide" Target="slides/slide93.xml"/><Relationship Id="rId104" Type="http://schemas.openxmlformats.org/officeDocument/2006/relationships/slide" Target="slides/slide94.xml"/><Relationship Id="rId105" Type="http://schemas.openxmlformats.org/officeDocument/2006/relationships/slide" Target="slides/slide95.xml"/><Relationship Id="rId106" Type="http://schemas.openxmlformats.org/officeDocument/2006/relationships/slide" Target="slides/slide96.xml"/><Relationship Id="rId107" Type="http://schemas.openxmlformats.org/officeDocument/2006/relationships/slide" Target="slides/slide97.xml"/><Relationship Id="rId108" Type="http://schemas.openxmlformats.org/officeDocument/2006/relationships/slide" Target="slides/slide98.xml"/><Relationship Id="rId109" Type="http://schemas.openxmlformats.org/officeDocument/2006/relationships/slide" Target="slides/slide99.xml"/><Relationship Id="rId110" Type="http://schemas.openxmlformats.org/officeDocument/2006/relationships/slide" Target="slides/slide100.xml"/><Relationship Id="rId111" Type="http://schemas.openxmlformats.org/officeDocument/2006/relationships/slide" Target="slides/slide101.xml"/><Relationship Id="rId112" Type="http://schemas.openxmlformats.org/officeDocument/2006/relationships/slide" Target="slides/slide102.xml"/><Relationship Id="rId113" Type="http://schemas.openxmlformats.org/officeDocument/2006/relationships/slide" Target="slides/slide103.xml"/><Relationship Id="rId114" Type="http://schemas.openxmlformats.org/officeDocument/2006/relationships/slide" Target="slides/slide104.xml"/><Relationship Id="rId115" Type="http://schemas.openxmlformats.org/officeDocument/2006/relationships/slide" Target="slides/slide105.xml"/><Relationship Id="rId116" Type="http://schemas.openxmlformats.org/officeDocument/2006/relationships/slide" Target="slides/slide106.xml"/><Relationship Id="rId117" Type="http://schemas.openxmlformats.org/officeDocument/2006/relationships/slide" Target="slides/slide107.xml"/><Relationship Id="rId118" Type="http://schemas.openxmlformats.org/officeDocument/2006/relationships/slide" Target="slides/slide108.xml"/><Relationship Id="rId119" Type="http://schemas.openxmlformats.org/officeDocument/2006/relationships/slide" Target="slides/slide109.xml"/><Relationship Id="rId120" Type="http://schemas.openxmlformats.org/officeDocument/2006/relationships/slide" Target="slides/slide110.xml"/><Relationship Id="rId121" Type="http://schemas.openxmlformats.org/officeDocument/2006/relationships/slide" Target="slides/slide111.xml"/><Relationship Id="rId122" Type="http://schemas.openxmlformats.org/officeDocument/2006/relationships/slide" Target="slides/slide112.xml"/><Relationship Id="rId123" Type="http://schemas.openxmlformats.org/officeDocument/2006/relationships/slide" Target="slides/slide113.xml"/><Relationship Id="rId124" Type="http://schemas.openxmlformats.org/officeDocument/2006/relationships/slide" Target="slides/slide114.xml"/><Relationship Id="rId125" Type="http://schemas.openxmlformats.org/officeDocument/2006/relationships/slide" Target="slides/slide115.xml"/><Relationship Id="rId126" Type="http://schemas.openxmlformats.org/officeDocument/2006/relationships/slide" Target="slides/slide116.xml"/><Relationship Id="rId127" Type="http://schemas.openxmlformats.org/officeDocument/2006/relationships/slide" Target="slides/slide117.xml"/><Relationship Id="rId128" Type="http://schemas.openxmlformats.org/officeDocument/2006/relationships/slide" Target="slides/slide118.xml"/><Relationship Id="rId129" Type="http://schemas.openxmlformats.org/officeDocument/2006/relationships/slide" Target="slides/slide119.xml"/><Relationship Id="rId130" Type="http://schemas.openxmlformats.org/officeDocument/2006/relationships/slide" Target="slides/slide120.xml"/><Relationship Id="rId131" Type="http://schemas.openxmlformats.org/officeDocument/2006/relationships/slide" Target="slides/slide121.xml"/><Relationship Id="rId132" Type="http://schemas.openxmlformats.org/officeDocument/2006/relationships/slide" Target="slides/slide122.xml"/><Relationship Id="rId133" Type="http://schemas.openxmlformats.org/officeDocument/2006/relationships/slide" Target="slides/slide123.xml"/><Relationship Id="rId134" Type="http://schemas.openxmlformats.org/officeDocument/2006/relationships/slide" Target="slides/slide124.xml"/><Relationship Id="rId135" Type="http://schemas.openxmlformats.org/officeDocument/2006/relationships/slide" Target="slides/slide125.xml"/><Relationship Id="rId136" Type="http://schemas.openxmlformats.org/officeDocument/2006/relationships/slide" Target="slides/slide126.xml"/><Relationship Id="rId137" Type="http://schemas.openxmlformats.org/officeDocument/2006/relationships/slide" Target="slides/slide127.xml"/><Relationship Id="rId138" Type="http://schemas.openxmlformats.org/officeDocument/2006/relationships/slide" Target="slides/slide128.xml"/><Relationship Id="rId139" Type="http://schemas.openxmlformats.org/officeDocument/2006/relationships/slide" Target="slides/slide129.xml"/><Relationship Id="rId140" Type="http://schemas.openxmlformats.org/officeDocument/2006/relationships/slide" Target="slides/slide130.xml"/><Relationship Id="rId141" Type="http://schemas.openxmlformats.org/officeDocument/2006/relationships/slide" Target="slides/slide131.xml"/><Relationship Id="rId142" Type="http://schemas.openxmlformats.org/officeDocument/2006/relationships/slide" Target="slides/slide132.xml"/><Relationship Id="rId143" Type="http://schemas.openxmlformats.org/officeDocument/2006/relationships/slide" Target="slides/slide133.xml"/><Relationship Id="rId144" Type="http://schemas.openxmlformats.org/officeDocument/2006/relationships/slide" Target="slides/slide134.xml"/><Relationship Id="rId145" Type="http://schemas.openxmlformats.org/officeDocument/2006/relationships/slide" Target="slides/slide135.xml"/><Relationship Id="rId146" Type="http://schemas.openxmlformats.org/officeDocument/2006/relationships/slide" Target="slides/slide136.xml"/><Relationship Id="rId147" Type="http://schemas.openxmlformats.org/officeDocument/2006/relationships/slide" Target="slides/slide137.xml"/><Relationship Id="rId148" Type="http://schemas.openxmlformats.org/officeDocument/2006/relationships/slide" Target="slides/slide138.xml"/><Relationship Id="rId149" Type="http://schemas.openxmlformats.org/officeDocument/2006/relationships/slide" Target="slides/slide139.xml"/><Relationship Id="rId150" Type="http://schemas.openxmlformats.org/officeDocument/2006/relationships/slide" Target="slides/slide140.xml"/><Relationship Id="rId151" Type="http://schemas.openxmlformats.org/officeDocument/2006/relationships/slide" Target="slides/slide141.xml"/><Relationship Id="rId152" Type="http://schemas.openxmlformats.org/officeDocument/2006/relationships/slide" Target="slides/slide142.xml"/><Relationship Id="rId153" Type="http://schemas.openxmlformats.org/officeDocument/2006/relationships/slide" Target="slides/slide143.xml"/><Relationship Id="rId154" Type="http://schemas.openxmlformats.org/officeDocument/2006/relationships/slide" Target="slides/slide144.xml"/><Relationship Id="rId155" Type="http://schemas.openxmlformats.org/officeDocument/2006/relationships/slide" Target="slides/slide145.xml"/><Relationship Id="rId156" Type="http://schemas.openxmlformats.org/officeDocument/2006/relationships/slide" Target="slides/slide146.xml"/><Relationship Id="rId157" Type="http://schemas.openxmlformats.org/officeDocument/2006/relationships/slide" Target="slides/slide147.xml"/><Relationship Id="rId158" Type="http://schemas.openxmlformats.org/officeDocument/2006/relationships/slide" Target="slides/slide148.xml"/><Relationship Id="rId159" Type="http://schemas.openxmlformats.org/officeDocument/2006/relationships/slide" Target="slides/slide149.xml"/><Relationship Id="rId160" Type="http://schemas.openxmlformats.org/officeDocument/2006/relationships/slide" Target="slides/slide150.xml"/><Relationship Id="rId161" Type="http://schemas.openxmlformats.org/officeDocument/2006/relationships/slide" Target="slides/slide151.xml"/><Relationship Id="rId162" Type="http://schemas.openxmlformats.org/officeDocument/2006/relationships/slide" Target="slides/slide152.xml"/><Relationship Id="rId163" Type="http://schemas.openxmlformats.org/officeDocument/2006/relationships/slide" Target="slides/slide153.xml"/><Relationship Id="rId164" Type="http://schemas.openxmlformats.org/officeDocument/2006/relationships/slide" Target="slides/slide154.xml"/><Relationship Id="rId165" Type="http://schemas.openxmlformats.org/officeDocument/2006/relationships/slide" Target="slides/slide155.xml"/><Relationship Id="rId166" Type="http://schemas.openxmlformats.org/officeDocument/2006/relationships/slide" Target="slides/slide156.xml"/><Relationship Id="rId167" Type="http://schemas.openxmlformats.org/officeDocument/2006/relationships/slide" Target="slides/slide157.xml"/><Relationship Id="rId168" Type="http://schemas.openxmlformats.org/officeDocument/2006/relationships/slide" Target="slides/slide158.xml"/><Relationship Id="rId169" Type="http://schemas.openxmlformats.org/officeDocument/2006/relationships/slide" Target="slides/slide159.xml"/><Relationship Id="rId170" Type="http://schemas.openxmlformats.org/officeDocument/2006/relationships/slide" Target="slides/slide160.xml"/><Relationship Id="rId171" Type="http://schemas.openxmlformats.org/officeDocument/2006/relationships/slide" Target="slides/slide161.xml"/><Relationship Id="rId172" Type="http://schemas.openxmlformats.org/officeDocument/2006/relationships/slide" Target="slides/slide162.xml"/><Relationship Id="rId173" Type="http://schemas.openxmlformats.org/officeDocument/2006/relationships/slide" Target="slides/slide163.xml"/><Relationship Id="rId174" Type="http://schemas.openxmlformats.org/officeDocument/2006/relationships/slide" Target="slides/slide164.xml"/><Relationship Id="rId175" Type="http://schemas.openxmlformats.org/officeDocument/2006/relationships/slide" Target="slides/slide165.xml"/><Relationship Id="rId176" Type="http://schemas.openxmlformats.org/officeDocument/2006/relationships/slide" Target="slides/slide166.xml"/><Relationship Id="rId177" Type="http://schemas.openxmlformats.org/officeDocument/2006/relationships/slide" Target="slides/slide167.xml"/><Relationship Id="rId178" Type="http://schemas.openxmlformats.org/officeDocument/2006/relationships/slide" Target="slides/slide168.xml"/><Relationship Id="rId179" Type="http://schemas.openxmlformats.org/officeDocument/2006/relationships/slide" Target="slides/slide169.xml"/><Relationship Id="rId180" Type="http://schemas.openxmlformats.org/officeDocument/2006/relationships/slide" Target="slides/slide170.xml"/><Relationship Id="rId181" Type="http://schemas.openxmlformats.org/officeDocument/2006/relationships/slide" Target="slides/slide171.xml"/><Relationship Id="rId182" Type="http://schemas.openxmlformats.org/officeDocument/2006/relationships/slide" Target="slides/slide172.xml"/><Relationship Id="rId18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9200" cy="565956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9200" cy="5659560"/>
          </a:xfrm>
          <a:prstGeom prst="rect">
            <a:avLst/>
          </a:prstGeom>
          <a:ln w="936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9200" cy="5659560"/>
          </a:xfrm>
          <a:prstGeom prst="rect">
            <a:avLst/>
          </a:prstGeom>
          <a:ln w="936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9200" cy="5659560"/>
          </a:xfrm>
          <a:prstGeom prst="rect">
            <a:avLst/>
          </a:prstGeom>
          <a:ln w="936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9200" cy="5659560"/>
          </a:xfrm>
          <a:prstGeom prst="rect">
            <a:avLst/>
          </a:prstGeom>
          <a:ln w="9360"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9200" cy="5659560"/>
          </a:xfrm>
          <a:prstGeom prst="rect">
            <a:avLst/>
          </a:prstGeom>
          <a:ln w="9360">
            <a:noFill/>
          </a:ln>
        </p:spPr>
      </p:pic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9200" cy="5659560"/>
          </a:xfrm>
          <a:prstGeom prst="rect">
            <a:avLst/>
          </a:prstGeom>
          <a:ln w="9360">
            <a:noFill/>
          </a:ln>
        </p:spPr>
      </p:pic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9200" cy="5659560"/>
          </a:xfrm>
          <a:prstGeom prst="rect">
            <a:avLst/>
          </a:prstGeom>
          <a:ln w="9360">
            <a:noFill/>
          </a:ln>
        </p:spPr>
      </p:pic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9200" cy="5659560"/>
          </a:xfrm>
          <a:prstGeom prst="rect">
            <a:avLst/>
          </a:prstGeom>
          <a:ln w="9360">
            <a:noFill/>
          </a:ln>
        </p:spPr>
      </p:pic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5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6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7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file:///C:/Users/ai2n/Videos/General%20Course%20-%20Videos/4X6TU_15m_Beacon.wmv" TargetMode="External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6" name="CustomShape 6"/>
          <p:cNvSpPr/>
          <p:nvPr/>
        </p:nvSpPr>
        <p:spPr>
          <a:xfrm>
            <a:off x="504000" y="1005840"/>
            <a:ext cx="9063000" cy="11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General License Course </a:t>
            </a:r>
            <a:br>
              <a:rPr sz="1800"/>
            </a:b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Chapter 3.1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CustomShape 7"/>
          <p:cNvSpPr/>
          <p:nvPr/>
        </p:nvSpPr>
        <p:spPr>
          <a:xfrm>
            <a:off x="504000" y="2834640"/>
            <a:ext cx="9063000" cy="17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1968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Regulatory Agencies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2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3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4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5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6" name="CustomShape 8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More On Towers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CustomShape 9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5000"/>
          </a:bodyPr>
          <a:p>
            <a:pPr marL="428400" indent="-3182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Local building codes may also impact tower plans.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428400" indent="-3182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0000"/>
                </a:solidFill>
                <a:latin typeface="Arial"/>
                <a:ea typeface="DejaVu Sans"/>
              </a:rPr>
              <a:t>FCC Rule PRB-1 states that Amateur Radio communications must be reasonably accommodated. Any regulations must be the minimum practical and have a legitimate purpose.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"/>
          <p:cNvSpPr/>
          <p:nvPr/>
        </p:nvSpPr>
        <p:spPr>
          <a:xfrm>
            <a:off x="560520" y="252360"/>
            <a:ext cx="8958240" cy="41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G1A11 - When General class licensees are not permitted to use the entire voice portion of a band, which portion of the voice segment is available to them?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lower frequency portion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The upper frequency portion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lower frequency portion on frequencies below 7.3 MHz, and the upper portion on frequencies above 14.150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upper frequency portion on frequencies below 7.3 MHz, and the lower portion on frequencies above 14.150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"/>
          <p:cNvSpPr/>
          <p:nvPr/>
        </p:nvSpPr>
        <p:spPr>
          <a:xfrm>
            <a:off x="608760" y="247320"/>
            <a:ext cx="8958240" cy="41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G1B02 - With which of the following conditions must beacon stations comply?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No more than one beacon station may transmit in the same band from the same station location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frequency must be coordinated with the National Beacon Organization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frequency must be posted on the internet or published in a national periodical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"/>
          <p:cNvSpPr/>
          <p:nvPr/>
        </p:nvSpPr>
        <p:spPr>
          <a:xfrm>
            <a:off x="548640" y="228600"/>
            <a:ext cx="8958240" cy="41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G1B02 - With which of the following conditions must beacon stations comply?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No more than one beacon station may transmit in the same band from the same station location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frequency must be coordinated with the National Beacon Organization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frequency must be posted on the internet or published in a national periodical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"/>
          <p:cNvSpPr/>
          <p:nvPr/>
        </p:nvSpPr>
        <p:spPr>
          <a:xfrm>
            <a:off x="548640" y="548640"/>
            <a:ext cx="8958240" cy="352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G1B03 - Which of the following is a purpose of a beacon station as identified in the FCC rules?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Observation of propagation and reception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Automatic identification of repeaters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Transmission of bulletins of general interest to amateur radio licensees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"/>
          <p:cNvSpPr/>
          <p:nvPr/>
        </p:nvSpPr>
        <p:spPr>
          <a:xfrm>
            <a:off x="548640" y="548640"/>
            <a:ext cx="8958240" cy="352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G1B03 - Which of the following is a purpose of a beacon station as identified in the FCC rules?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Observation of propagation and reception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Automatic identification of repeaters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Transmission of bulletins of general interest to amateur radio licensees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G1B09 - On what HF frequencies are automatically controlled beacons permitted?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On any frequency if power is less than 1 watt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On any frequency if transmissions are in Morse code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21.08 MHz to 21.09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28.20 MHz to 28.30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G1B09 - On what HF frequencies are automatically controlled beacons permitted?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On any frequency if power is less than 1 watt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On any frequency if transmissions are in Morse code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21.08 MHz to 21.09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28.20 MHz to 28.30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"/>
          <p:cNvSpPr/>
          <p:nvPr/>
        </p:nvSpPr>
        <p:spPr>
          <a:xfrm>
            <a:off x="548640" y="548640"/>
            <a:ext cx="8958240" cy="289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G1B10 - What is the power limit for beacon stations?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20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"/>
          <p:cNvSpPr/>
          <p:nvPr/>
        </p:nvSpPr>
        <p:spPr>
          <a:xfrm>
            <a:off x="548640" y="548640"/>
            <a:ext cx="8958240" cy="289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G1B10 - What is the power limit for beacon stations?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20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100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"/>
          <p:cNvSpPr/>
          <p:nvPr/>
        </p:nvSpPr>
        <p:spPr>
          <a:xfrm>
            <a:off x="548640" y="548640"/>
            <a:ext cx="8958240" cy="352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G1E04 - Which of the following conditions require a licensed amateur radio operator to take specific steps to avoid harmful interference to other users or facilities?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When operating within one mile of an FCC Monitoring Station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When using a band where the Amateur Service is secondary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When a station is transmitting spread spectrum emissions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1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2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3" name="CustomShape 6"/>
          <p:cNvSpPr/>
          <p:nvPr/>
        </p:nvSpPr>
        <p:spPr>
          <a:xfrm>
            <a:off x="0" y="1737360"/>
            <a:ext cx="1007208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Take Quiz 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"/>
          <p:cNvSpPr/>
          <p:nvPr/>
        </p:nvSpPr>
        <p:spPr>
          <a:xfrm>
            <a:off x="548640" y="548640"/>
            <a:ext cx="8958240" cy="352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G1E04 - Which of the following conditions require a licensed amateur radio operator to take specific steps to avoid harmful interference to other users or facilities?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When operating within one mile of an FCC Monitoring Station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When using a band where the Amateur Service is secondary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When a station is transmitting spread spectrum emissions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G1E07 - In what part of the 2.4 GHz band may an amateur station communicate with non-licensed Wi-Fi stations?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Anywhere in the band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Channels 1 through 4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Channels 42 through 45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No part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G1E07 - In what part of the 2.4 GHz band may an amateur station communicate with non-licensed Wi-Fi stations?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Anywhere in the band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Channels 1 through 4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Channels 42 through 45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No part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"/>
          <p:cNvSpPr/>
          <p:nvPr/>
        </p:nvSpPr>
        <p:spPr>
          <a:xfrm>
            <a:off x="548640" y="548640"/>
            <a:ext cx="8958240" cy="352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G1E10 - Why should an amateur operator normally avoid transmitting on 14.100, 18.110, 21.150, 24.930 and 28.200 MHz?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 system of propagation beacon stations operates on those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 system of automatic digital stations operates on those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These frequencies are set aside for emergency operations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These frequencies are set aside for bulletins from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"/>
          <p:cNvSpPr/>
          <p:nvPr/>
        </p:nvSpPr>
        <p:spPr>
          <a:xfrm>
            <a:off x="548640" y="548640"/>
            <a:ext cx="8958240" cy="352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G1E10 - Why should an amateur operator normally avoid transmitting on 14.100, 18.110, 21.150, 24.930 and 28.200 MHz?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A system of propagation beacon stations operates on those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 system of automatic digital stations operates on those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These frequencies are set aside for emergency operations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These frequencies are set aside for bulletins from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G8C01 - On what band do amateurs share channels with the unlicensed Wi-Fi service?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432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902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2.4 GHz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10.7 GHz    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G8C01 - On what band do amateurs share channels with the unlicensed Wi-Fi service?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432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902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2.4 GHz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10.7 GHz    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CustomShape 15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4" name="CustomShape 16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5" name="CustomShape 28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6" name="CustomShape 29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7" name="CustomShape 30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8" name="CustomShape 31"/>
          <p:cNvSpPr/>
          <p:nvPr/>
        </p:nvSpPr>
        <p:spPr>
          <a:xfrm>
            <a:off x="504000" y="1005840"/>
            <a:ext cx="9063000" cy="11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General License Course </a:t>
            </a:r>
            <a:br>
              <a:rPr sz="1800"/>
            </a:b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Chapter 3.3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CustomShape 32"/>
          <p:cNvSpPr/>
          <p:nvPr/>
        </p:nvSpPr>
        <p:spPr>
          <a:xfrm>
            <a:off x="504000" y="2834640"/>
            <a:ext cx="9063000" cy="17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1968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Third Party, Prohibited, and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1968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Restricted Communications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1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2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3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4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5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6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7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Permitted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 Transmissions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CustomShape 9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DejaVu Sans"/>
              </a:rPr>
              <a:t>Occasional retransmission of weather and propagation forecasts from U.S. Government stations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DejaVu Sans"/>
              </a:rPr>
              <a:t>One-Way transmissions to assist learning the International Morse Code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0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1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2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3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4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5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6" name="CustomShape 8"/>
          <p:cNvSpPr/>
          <p:nvPr/>
        </p:nvSpPr>
        <p:spPr>
          <a:xfrm>
            <a:off x="365760" y="822960"/>
            <a:ext cx="3467520" cy="21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Third Party Traffic Agreements List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7" name="" descr=""/>
          <p:cNvPicPr/>
          <p:nvPr/>
        </p:nvPicPr>
        <p:blipFill>
          <a:blip r:embed="rId1"/>
          <a:stretch/>
        </p:blipFill>
        <p:spPr>
          <a:xfrm>
            <a:off x="4440960" y="226080"/>
            <a:ext cx="4938480" cy="525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"/>
          <p:cNvSpPr/>
          <p:nvPr/>
        </p:nvSpPr>
        <p:spPr>
          <a:xfrm>
            <a:off x="548640" y="640080"/>
            <a:ext cx="9049320" cy="352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G1B01 - What is the maximum height above ground for an antenna structure not near a public use airport without requiring notification to the FAA and registration with the FCC?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50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100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200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250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49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0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1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2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3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4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5" name="CustomShape 8"/>
          <p:cNvSpPr/>
          <p:nvPr/>
        </p:nvSpPr>
        <p:spPr>
          <a:xfrm>
            <a:off x="504000" y="74160"/>
            <a:ext cx="9064800" cy="12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Prohibited &amp; Restricted Communications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CustomShape 9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8000"/>
          </a:bodyPr>
          <a:p>
            <a:pPr marL="428400" indent="-31752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Music - except as part of manned space craft retransmissions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1752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Transmissions of codes designed to obscure/hide the meaning of the message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1752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Exceptions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: controlling a space satellite or radio-controlled model craft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8400" indent="-31752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Transmitting false distress signals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17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Arial"/>
              </a:rPr>
              <a:t>Abbreviations or procedural signals are acceptable if they don't obscure the meaning of the message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8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9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0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1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2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3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4" name="CustomShape 8"/>
          <p:cNvSpPr/>
          <p:nvPr/>
        </p:nvSpPr>
        <p:spPr>
          <a:xfrm>
            <a:off x="504000" y="74160"/>
            <a:ext cx="9064800" cy="12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Prohibited &amp; Restricted Communications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CustomShape 9"/>
          <p:cNvSpPr/>
          <p:nvPr/>
        </p:nvSpPr>
        <p:spPr>
          <a:xfrm>
            <a:off x="504000" y="146952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9000"/>
          </a:bodyPr>
          <a:p>
            <a:pPr marL="426600" indent="-31572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Business-related or pecuniary (monetary) interests in communications activity.  Exception: When other amateurs are being notified of the sale of apparatus normally used in an amateur station and such activity is not done on a regular basis (swap nets, etc.)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6600" indent="-315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Arial"/>
              </a:rPr>
              <a:t>Amateur stations may communicate with amateurs in other countries </a:t>
            </a:r>
            <a:r>
              <a:rPr b="0" i="1" lang="en-US" sz="3200" spc="-1" strike="noStrike">
                <a:solidFill>
                  <a:srgbClr val="ff0000"/>
                </a:solidFill>
                <a:latin typeface="Arial"/>
                <a:ea typeface="Arial"/>
              </a:rPr>
              <a:t>except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Arial"/>
              </a:rPr>
              <a:t> amateurs in countries whose administrations have notified the ITU that they object to such communications.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CustomShape 58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7" name="CustomShape 59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8" name="CustomShape 60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9" name="CustomShape 61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0" name="CustomShape 62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1" name="CustomShape 63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2" name="CustomShape 64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3" name="CustomShape 65"/>
          <p:cNvSpPr/>
          <p:nvPr/>
        </p:nvSpPr>
        <p:spPr>
          <a:xfrm>
            <a:off x="504000" y="74160"/>
            <a:ext cx="9064800" cy="12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Prohibited &amp; Restricted Communications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CustomShape 66"/>
          <p:cNvSpPr/>
          <p:nvPr/>
        </p:nvSpPr>
        <p:spPr>
          <a:xfrm>
            <a:off x="504000" y="146952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en-US" sz="4000" spc="-1" strike="noStrike">
                <a:solidFill>
                  <a:srgbClr val="ff0000"/>
                </a:solidFill>
                <a:latin typeface="Arial"/>
                <a:ea typeface="Arial"/>
              </a:rPr>
              <a:t>Restriction: A 10m to 2m cross-band repeater may only retransmit a 2m signal from a Technician class operator if the 10m control operator holds at least a General class license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6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7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8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79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0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1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2" name="CustomShape 8"/>
          <p:cNvSpPr/>
          <p:nvPr/>
        </p:nvSpPr>
        <p:spPr>
          <a:xfrm>
            <a:off x="365760" y="208080"/>
            <a:ext cx="9411120" cy="463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</a:pPr>
            <a:r>
              <a:rPr b="1" i="1" lang="en-US" sz="2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Third-party communication</a:t>
            </a:r>
            <a:r>
              <a:rPr b="1" i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- sending messages on behalf of someone who is not an amateur or allowing someone to speak on the radio who is not an amateur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If the third party was an amateur licensee whose license has been revoked and not reinstated he/she may NOT send a third-party message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</a:pPr>
            <a:r>
              <a:rPr b="1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 </a:t>
            </a:r>
            <a:r>
              <a:rPr b="1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Third-party communications may be exchanged between any two amateur stations with the constraint that the </a:t>
            </a:r>
            <a:r>
              <a:rPr b="1" i="1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communications must be noncommercial and of a personal, unimportant nature or must be related to emergencies or disaster relief.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 </a:t>
            </a:r>
            <a:r>
              <a:rPr b="1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U.S. amateurs may conduct third-party amateur radio communication outside the U.S. </a:t>
            </a:r>
            <a:r>
              <a:rPr b="1" i="1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ONLY if the country has a third-party agreement with the U.S.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CustomShape 9"/>
          <p:cNvSpPr/>
          <p:nvPr/>
        </p:nvSpPr>
        <p:spPr>
          <a:xfrm>
            <a:off x="4572000" y="4701240"/>
            <a:ext cx="5113440" cy="93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EXCEPTION</a:t>
            </a:r>
            <a:r>
              <a:rPr b="0" i="1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 </a:t>
            </a:r>
            <a:r>
              <a:rPr b="1" i="1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– Messages directly involving emergencies or disaster relief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4" dur="indefinite" restart="never" nodeType="tmRoot">
          <p:childTnLst>
            <p:seq>
              <p:cTn id="135" dur="indefinite" nodeType="mainSeq"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withEffect" fill="hold" presetClass="entr" presetID="2" presetSubtype="4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9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2000" fill="hold"/>
                                        <p:tgtEl>
                                          <p:spTgt spid="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2000" fill="hold"/>
                                        <p:tgtEl>
                                          <p:spTgt spid="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39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5" name="CustomShape 40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6" name="CustomShape 41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7" name="CustomShape 42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8" name="CustomShape 43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89" name="CustomShape 4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0" name="CustomShape 4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1" name="CustomShape 46"/>
          <p:cNvSpPr/>
          <p:nvPr/>
        </p:nvSpPr>
        <p:spPr>
          <a:xfrm>
            <a:off x="504000" y="74160"/>
            <a:ext cx="9064800" cy="12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Third-Party Communications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CustomShape 47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552600" indent="-410760" algn="ctr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0000"/>
                </a:solidFill>
                <a:latin typeface="Arial"/>
                <a:ea typeface="Arial"/>
              </a:rPr>
              <a:t>Third-Party messages may be transmitted via remote control under any circumstances in which third-party messages are permitted by FCC rules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98"/>
              </a:spcBef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CustomShape 33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4" name="CustomShape 34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5" name="CustomShape 35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6" name="CustomShape 3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7" name="CustomShape 3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8" name="CustomShape 38"/>
          <p:cNvSpPr/>
          <p:nvPr/>
        </p:nvSpPr>
        <p:spPr>
          <a:xfrm>
            <a:off x="0" y="1737360"/>
            <a:ext cx="1007208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Take Quiz 4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"/>
          <p:cNvSpPr/>
          <p:nvPr/>
        </p:nvSpPr>
        <p:spPr>
          <a:xfrm>
            <a:off x="548640" y="457200"/>
            <a:ext cx="905004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G1E01 - Which of the following would disqualify a third party from participating in sending a message via an amateur station?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third party's amateur license has been revoked and not reinstated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third party is not a US citizen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third party is speaking in a language other than English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"/>
          <p:cNvSpPr/>
          <p:nvPr/>
        </p:nvSpPr>
        <p:spPr>
          <a:xfrm>
            <a:off x="548640" y="457200"/>
            <a:ext cx="905004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G1E01 - Which of the following would disqualify a third party from participating in sending a message via an amateur station?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The third party's amateur license has been revoked and not reinstated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third party is not a US citizen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third party is speaking in a language other than English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"/>
          <p:cNvSpPr/>
          <p:nvPr/>
        </p:nvSpPr>
        <p:spPr>
          <a:xfrm>
            <a:off x="548640" y="457200"/>
            <a:ext cx="905004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G1E05 - What are the restrictions on messages sent to a third party in a country with which there is a Third-Party Agreement?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They must relate to emergencies or disaster relief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They must be for other licensed amateurs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They must relate to amateur radio, or remarks of a personal character, or messages relating to emergencies or disaster relief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message must be limited to no longer than 1 minute in duration and the name of the third party must be recorded in the station log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"/>
          <p:cNvSpPr/>
          <p:nvPr/>
        </p:nvSpPr>
        <p:spPr>
          <a:xfrm>
            <a:off x="548640" y="457200"/>
            <a:ext cx="905004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G1E05 - What are the restrictions on messages sent to a third party in a country with which there is a Third-Party Agreement?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They must relate to emergencies or disaster relief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They must be for other licensed amateurs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They must relate to amateur radio, or remarks of a personal character, or messages relating to emergencies or disaster relief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message must be limited to no longer than 1 minute in duration and the name of the third party must be recorded in the station log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"/>
          <p:cNvSpPr/>
          <p:nvPr/>
        </p:nvSpPr>
        <p:spPr>
          <a:xfrm>
            <a:off x="548640" y="640080"/>
            <a:ext cx="9049320" cy="352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G1B01 - What is the maximum height above ground for an antenna structure not near a public use airport without requiring notification to the FAA and registration with the FCC?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50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100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200 feet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250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"/>
          <p:cNvSpPr/>
          <p:nvPr/>
        </p:nvSpPr>
        <p:spPr>
          <a:xfrm>
            <a:off x="548640" y="457200"/>
            <a:ext cx="905004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G1E12 - When may third-party messages be transmitted via remote control?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Under any circumstances in which third party messages are permitted by FCC rules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Under no circumstances except for emergencies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Only when the message is intended for licensed radio amateurs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Only when the message is intended for third parties in areas where licensing is controlled by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"/>
          <p:cNvSpPr/>
          <p:nvPr/>
        </p:nvSpPr>
        <p:spPr>
          <a:xfrm>
            <a:off x="548640" y="457200"/>
            <a:ext cx="905004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G1E12 - When may third-party messages be transmitted via remote control?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Under any circumstances in which third party messages are permitted by FCC rules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Under no circumstances except for emergencies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Only when the message is intended for licensed radio amateurs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Only when the message is intended for third parties in areas where licensing is controlled by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"/>
          <p:cNvSpPr/>
          <p:nvPr/>
        </p:nvSpPr>
        <p:spPr>
          <a:xfrm>
            <a:off x="548640" y="457200"/>
            <a:ext cx="905004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G1B04 - Which of the following transmissions is permitted for all amateur stations?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Unidentified transmissions of less than 10 seconds duration for test purposes only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Automatic retransmission of other amateur signals by any amateur station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Occasional retransmission of weather and propagation forecast information from US government stations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NSimSun"/>
              </a:rPr>
              <a:t>D. Encrypted messages, if not intended to facilitate a criminal act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SimSun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"/>
          <p:cNvSpPr/>
          <p:nvPr/>
        </p:nvSpPr>
        <p:spPr>
          <a:xfrm>
            <a:off x="548640" y="457200"/>
            <a:ext cx="905004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G1B04 - Which of the following transmissions is permitted for all amateur stations?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Unidentified transmissions of less than 10 seconds duration for test purposes only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Automatic retransmission of other amateur signals by any amateur station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Occasional retransmission of weather and propagation forecast information from US government stations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NSimSun"/>
              </a:rPr>
              <a:t>D. Encrypted messages, if not intended to facilitate a criminal act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SimSun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"/>
          <p:cNvSpPr/>
          <p:nvPr/>
        </p:nvSpPr>
        <p:spPr>
          <a:xfrm>
            <a:off x="548640" y="457200"/>
            <a:ext cx="905004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G1B05 - Which of the following one-way transmissions are permitted?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Unidentified test transmissions of less than 10 seconds in duration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Transmissions to assist with learning the International Morse code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Regular transmissions offering equipment for sale, if intended for amateur radio use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"/>
          <p:cNvSpPr/>
          <p:nvPr/>
        </p:nvSpPr>
        <p:spPr>
          <a:xfrm>
            <a:off x="548640" y="457200"/>
            <a:ext cx="905004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G1B05 - Which of the following one-way transmissions are permitted?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Unidentified test transmissions of less than 10 seconds in duration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Transmissions to assist with learning the International Morse code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Regular transmissions offering equipment for sale, if intended for amateur radio use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"/>
          <p:cNvSpPr/>
          <p:nvPr/>
        </p:nvSpPr>
        <p:spPr>
          <a:xfrm>
            <a:off x="548640" y="457200"/>
            <a:ext cx="905004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G1B07 - What are the restrictions on the use of abbreviations or procedural signals in the amateur service?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Only "Q" signals are permitted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They may be used if they do not obscure the meaning of a message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They are not permitted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They are limited to those expressly listed in Part 97 of the FCC rules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"/>
          <p:cNvSpPr/>
          <p:nvPr/>
        </p:nvSpPr>
        <p:spPr>
          <a:xfrm>
            <a:off x="548640" y="457200"/>
            <a:ext cx="905004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G1B07 - What are the restrictions on the use of abbreviations or procedural signals in the amateur service?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Only "Q" signals are permitted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They may be used if they do not obscure the meaning of a message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They are not permitted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They are limited to those expressly listed in Part 97 of the FCC rules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"/>
          <p:cNvSpPr/>
          <p:nvPr/>
        </p:nvSpPr>
        <p:spPr>
          <a:xfrm>
            <a:off x="548640" y="457200"/>
            <a:ext cx="905004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"/>
          <p:cNvSpPr/>
          <p:nvPr/>
        </p:nvSpPr>
        <p:spPr>
          <a:xfrm>
            <a:off x="731520" y="182880"/>
            <a:ext cx="9232920" cy="46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G1B08 - When is it permissible to communicate with amateur stations in countries outside the areas administered by the Federal Communications Commission?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A. Only when the foreign country has a formal third-party agreement filed with the FCC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When the contact is with amateurs in any country except those whose administrations have notified the ITU that they object to such communications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C. Only when the contact is with amateurs licensed by a country which is a member of the United Nations, or by a territory possessed by such a country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D. Only when the contact is with amateurs licensed by a country which is a member of the International Amateur Radio Union, or by a territory possessed by such a country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"/>
          <p:cNvSpPr/>
          <p:nvPr/>
        </p:nvSpPr>
        <p:spPr>
          <a:xfrm>
            <a:off x="548640" y="457200"/>
            <a:ext cx="905004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"/>
          <p:cNvSpPr/>
          <p:nvPr/>
        </p:nvSpPr>
        <p:spPr>
          <a:xfrm>
            <a:off x="731520" y="182880"/>
            <a:ext cx="9232920" cy="462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G1B08 - When is it permissible to communicate with amateur stations in countries outside the areas administered by the Federal Communications Commission?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A. Only when the foreign country has a formal third-party agreement filed with the FCC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B. When the contact is with amateurs in any country except those whose administrations have notified the ITU that they object to such communications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C. Only when the contact is with amateurs licensed by a country which is a member of the United Nations, or by a territory possessed by such a country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D. Only when the contact is with amateurs licensed by a country which is a member of the International Amateur Radio Union, or by a territory possessed by such a country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G1B06 - Under what conditions are state and local governments permitted to regulate amateur radio antenna structures?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A. Under no circumstances, FCC rules take priority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B. At any time and to any extent necessary to accomplish a legitimate purpose of the state or local entity, provided that proper filings are made with the FCC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C. Only when such structures exceed 50 feet in height and are clearly visible 1,000 feet from the structure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D. Amateur Service communications must be reasonably accommodated, and regulations must constitute the minimum practical to accommodate a legitimate purpose of the state or local entity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"/>
          <p:cNvSpPr/>
          <p:nvPr/>
        </p:nvSpPr>
        <p:spPr>
          <a:xfrm>
            <a:off x="548640" y="457200"/>
            <a:ext cx="905004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G1E02 - When may a 10-meter repeater retransmit the 2-meter signal from a station that has a Technician class control operator?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Under no circumstances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Only if the station on 10-meters is operating under a Special Temporary Authorization allowing such retransmission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Only during an FCC-declared general state of communications emergency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Only if the 10-meter repeater control operator holds at least a General class license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"/>
          <p:cNvSpPr/>
          <p:nvPr/>
        </p:nvSpPr>
        <p:spPr>
          <a:xfrm>
            <a:off x="548640" y="457200"/>
            <a:ext cx="905004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G1E02 - When may a 10-meter repeater retransmit the 2-meter signal from a station that has a Technician class control operator?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Under no circumstances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Only if the station on 10-meters is operating under a Special Temporary Authorization allowing such retransmission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Only during an FCC-declared general state of communications emergency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Only if the 10-meter repeater control operator holds at least a General class license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18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19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0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1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2" name="CustomShape 6"/>
          <p:cNvSpPr/>
          <p:nvPr/>
        </p:nvSpPr>
        <p:spPr>
          <a:xfrm>
            <a:off x="504000" y="1005840"/>
            <a:ext cx="9063000" cy="11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General License Course </a:t>
            </a:r>
            <a:br>
              <a:rPr sz="1800"/>
            </a:b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Chapter 3.4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CustomShape 7"/>
          <p:cNvSpPr/>
          <p:nvPr/>
        </p:nvSpPr>
        <p:spPr>
          <a:xfrm>
            <a:off x="504000" y="2834640"/>
            <a:ext cx="9063000" cy="17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1968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Technical Rules and Standards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5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6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7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8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9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0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1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Good Amateur Practices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CustomShape 9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3000"/>
          </a:bodyPr>
          <a:p>
            <a:pPr marL="428400" indent="-3175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The general requirement by the FCC, in the </a:t>
            </a:r>
            <a:r>
              <a:rPr b="0" i="1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absence of a specific rule</a:t>
            </a: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, is that Amateur stations be operated in </a:t>
            </a:r>
            <a:r>
              <a:rPr b="0" i="1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conformance with good engineering and good amateur practices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175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The </a:t>
            </a:r>
            <a:r>
              <a:rPr b="1" lang="en-US" sz="3200" spc="-1" strike="noStrike" u="sng">
                <a:solidFill>
                  <a:srgbClr val="c9091e"/>
                </a:solidFill>
                <a:uFillTx/>
                <a:latin typeface="Arial"/>
                <a:ea typeface="Arial"/>
              </a:rPr>
              <a:t>FCC</a:t>
            </a: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 determines what good engineering or amateur practices are.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17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c9091e"/>
                </a:solidFill>
                <a:latin typeface="Arial"/>
                <a:ea typeface="Arial"/>
              </a:rPr>
              <a:t>Allows a little wiggle room for experimentation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4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5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6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7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8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39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0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Transmitters &amp; Power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CustomShape 9"/>
          <p:cNvSpPr/>
          <p:nvPr/>
        </p:nvSpPr>
        <p:spPr>
          <a:xfrm>
            <a:off x="1093680" y="1324800"/>
            <a:ext cx="740232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120" algn="ctr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c9091e"/>
                </a:solidFill>
                <a:latin typeface="Arial"/>
                <a:ea typeface="Arial"/>
              </a:rPr>
              <a:t>FCC Rules dictate that Peak Envelope Power (PEP, in watts) will be used to describe/regulate maximum transmitter output power.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 algn="ctr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PEP will be described in more detail in a future lesson.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3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4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5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6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7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8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49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Transmitters &amp; Power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0" name="CustomShape 9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5000"/>
          </a:bodyPr>
          <a:p>
            <a:pPr marL="430920" indent="-31752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c9091e"/>
                </a:solidFill>
                <a:latin typeface="Arial"/>
                <a:ea typeface="Arial"/>
              </a:rPr>
              <a:t>General, Advanced and Amateur Extra operators are limited to a maximum transmitter </a:t>
            </a:r>
            <a:r>
              <a:rPr b="0" i="1" lang="en-US" sz="2600" spc="-1" strike="noStrike">
                <a:solidFill>
                  <a:srgbClr val="c9091e"/>
                </a:solidFill>
                <a:latin typeface="Arial"/>
                <a:ea typeface="Arial"/>
              </a:rPr>
              <a:t>output</a:t>
            </a:r>
            <a:r>
              <a:rPr b="0" lang="en-US" sz="2600" spc="-1" strike="noStrike">
                <a:solidFill>
                  <a:srgbClr val="c9091e"/>
                </a:solidFill>
                <a:latin typeface="Arial"/>
                <a:ea typeface="Arial"/>
              </a:rPr>
              <a:t> of 1500 W PEP - </a:t>
            </a:r>
            <a:r>
              <a:rPr b="0" i="1" lang="en-US" sz="2600" spc="-1" strike="noStrike">
                <a:solidFill>
                  <a:srgbClr val="c9091e"/>
                </a:solidFill>
                <a:latin typeface="Arial"/>
                <a:ea typeface="Arial"/>
              </a:rPr>
              <a:t>exceptions: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2" marL="644400" indent="-2120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c9091e"/>
                </a:solidFill>
                <a:latin typeface="Arial"/>
                <a:ea typeface="Arial"/>
              </a:rPr>
              <a:t>Amateurs are restricted to 200 W PEP on the 30m band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2" marL="644400" indent="-2120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c9091e"/>
                </a:solidFill>
                <a:latin typeface="Arial"/>
                <a:ea typeface="Arial"/>
              </a:rPr>
              <a:t>Amateurs are restricted to an </a:t>
            </a:r>
            <a:r>
              <a:rPr b="0" lang="en-US" sz="2600" spc="-1" strike="noStrike" u="sng">
                <a:solidFill>
                  <a:srgbClr val="c9091e"/>
                </a:solidFill>
                <a:uFillTx/>
                <a:latin typeface="Arial"/>
                <a:ea typeface="Arial"/>
              </a:rPr>
              <a:t>ERP</a:t>
            </a:r>
            <a:r>
              <a:rPr b="0" lang="en-US" sz="2600" spc="-1" strike="noStrike">
                <a:solidFill>
                  <a:srgbClr val="c9091e"/>
                </a:solidFill>
                <a:latin typeface="Arial"/>
                <a:ea typeface="Arial"/>
              </a:rPr>
              <a:t>* of 100 watts PEP on 60m </a:t>
            </a:r>
            <a:r>
              <a:rPr b="0" lang="en-US" sz="2600" spc="-1" strike="noStrike" u="sng">
                <a:solidFill>
                  <a:srgbClr val="c9091e"/>
                </a:solidFill>
                <a:uFillTx/>
                <a:latin typeface="Arial"/>
                <a:ea typeface="Arial"/>
              </a:rPr>
              <a:t>with a maximum bandwidth of 2.8 kHz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0920" indent="-31752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c9091e"/>
                </a:solidFill>
                <a:latin typeface="Arial"/>
                <a:ea typeface="Arial"/>
              </a:rPr>
              <a:t>Amateurs are, at all times, required to use </a:t>
            </a:r>
            <a:r>
              <a:rPr b="0" i="1" lang="en-US" sz="2600" spc="-1" strike="noStrike">
                <a:solidFill>
                  <a:srgbClr val="c9091e"/>
                </a:solidFill>
                <a:latin typeface="Arial"/>
                <a:ea typeface="Arial"/>
              </a:rPr>
              <a:t>the minimum power necessary to carry out the desired communication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CustomShape 10"/>
          <p:cNvSpPr/>
          <p:nvPr/>
        </p:nvSpPr>
        <p:spPr>
          <a:xfrm>
            <a:off x="5212080" y="4480560"/>
            <a:ext cx="374184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Arial"/>
              </a:rPr>
              <a:t>*Effective Radiated Power - includes power output, feedline loss, antenna gain - 100 W ERP assumes use of a dipole (0 dBd)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2" dur="indefinite" restart="never" nodeType="tmRoot">
          <p:childTnLst>
            <p:seq>
              <p:cTn id="143" dur="indefinite" nodeType="mainSeq"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2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3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4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5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6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7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8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9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Transmitters &amp; Power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CustomShape 9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9000"/>
          </a:bodyPr>
          <a:p>
            <a:pPr marL="428400" indent="-3207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QRP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 – low power transmit operation. Usually 10 W output power or less; 5 W is common.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(Raise your power is QRO)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28400" indent="-3207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Some hams use even less power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8400" indent="-3207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Popular for portable operating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84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Novices and Techs are limited to 200 W PEP on HF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84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Arial"/>
              </a:rPr>
              <a:t>Spread Spectrum transmissions are limited to 10 W PEP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2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3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4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5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6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7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8" name="CustomShape 8"/>
          <p:cNvSpPr/>
          <p:nvPr/>
        </p:nvSpPr>
        <p:spPr>
          <a:xfrm>
            <a:off x="457200" y="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Commission’s Rules – Digital Modes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CustomShape 9"/>
          <p:cNvSpPr/>
          <p:nvPr/>
        </p:nvSpPr>
        <p:spPr>
          <a:xfrm>
            <a:off x="504000" y="110088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23000"/>
          </a:bodyPr>
          <a:p>
            <a:pPr marL="414000" indent="-30636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0" spc="-1" strike="sngStrike">
                <a:solidFill>
                  <a:srgbClr val="000000"/>
                </a:solidFill>
                <a:latin typeface="Arial"/>
                <a:ea typeface="DejaVu Sans"/>
              </a:rPr>
              <a:t>Baud - a unit of transmission speed equal to the number of times a signal changes state per second.  </a:t>
            </a:r>
            <a:r>
              <a:rPr b="0" lang="en-US" sz="8000" spc="-1" strike="sng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Higher Baud rate = wider bandwidth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  <a:p>
            <a:pPr marL="323640" indent="-32292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4000" indent="-30636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0" spc="-1" strike="sngStrike">
                <a:solidFill>
                  <a:srgbClr val="000000"/>
                </a:solidFill>
                <a:latin typeface="Arial"/>
                <a:ea typeface="DejaVu Sans"/>
              </a:rPr>
              <a:t>300 baud is the maximum symbol rate permitted for RTTY or data emission transmission on the 20 meter band.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  <a:p>
            <a:pPr marL="323640" indent="-32292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4000" indent="-30636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0" spc="-1" strike="sngStrike">
                <a:solidFill>
                  <a:srgbClr val="000000"/>
                </a:solidFill>
                <a:latin typeface="Arial"/>
                <a:ea typeface="DejaVu Sans"/>
              </a:rPr>
              <a:t>300 baud is the maximum symbol rate permitted for RTTY or data emission transmitted at frequencies below 28 MHz.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  <a:p>
            <a:pPr marL="323640" indent="-32292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4000" indent="-30636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0" spc="-1" strike="sngStrike">
                <a:solidFill>
                  <a:srgbClr val="000000"/>
                </a:solidFill>
                <a:latin typeface="Arial"/>
                <a:ea typeface="DejaVu Sans"/>
              </a:rPr>
              <a:t>1200 baud is the maximum symbol rate permitted for RTTY or data emission transmissions on the 10 meter band.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  <a:p>
            <a:pPr marL="323640" indent="-32292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4000" indent="-30636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0" spc="-1" strike="sngStrike">
                <a:solidFill>
                  <a:srgbClr val="000000"/>
                </a:solidFill>
                <a:latin typeface="Arial"/>
                <a:ea typeface="DejaVu Sans"/>
              </a:rPr>
              <a:t>19.6 kilobaud is the maximum symbol rate permitted for RTTY or data emission transmissions on the 2 meter band. 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  <a:p>
            <a:pPr marL="323640" indent="-32292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sng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4000" indent="-306360">
              <a:lnSpc>
                <a:spcPct val="8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8000" spc="-1" strike="sngStrike">
                <a:solidFill>
                  <a:srgbClr val="000000"/>
                </a:solidFill>
                <a:latin typeface="Arial"/>
                <a:ea typeface="DejaVu Sans"/>
              </a:rPr>
              <a:t>56 kilobaud is the maximum symbol rate permitted for RTTY or data emission transmitted on the 1.25 meter and 70 centimeter bands.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CustomShape 10"/>
          <p:cNvSpPr/>
          <p:nvPr/>
        </p:nvSpPr>
        <p:spPr>
          <a:xfrm>
            <a:off x="4480560" y="4613400"/>
            <a:ext cx="520488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bf0041"/>
                </a:solidFill>
                <a:latin typeface="Arial"/>
                <a:ea typeface="DejaVu Sans"/>
              </a:rPr>
              <a:t>THESE CHANGED! The FCC moved to bandwidth limits vs. data rate limits!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afterEffect" fill="hold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9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9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nodeType="afterEffect" fill="hold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9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500" fill="hold"/>
                                        <p:tgtEl>
                                          <p:spTgt spid="9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nodeType="afterEffect" fill="hold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5" dur="500" fill="hold"/>
                                        <p:tgtEl>
                                          <p:spTgt spid="9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500" fill="hold"/>
                                        <p:tgtEl>
                                          <p:spTgt spid="9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000"/>
                            </p:stCondLst>
                            <p:childTnLst>
                              <p:par>
                                <p:cTn id="168" nodeType="afterEffect" fill="hold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0" dur="500" fill="hold"/>
                                        <p:tgtEl>
                                          <p:spTgt spid="9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" dur="500" fill="hold"/>
                                        <p:tgtEl>
                                          <p:spTgt spid="9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nodeType="afterEffect" fill="hold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9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9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0"/>
                            </p:stCondLst>
                            <p:childTnLst>
                              <p:par>
                                <p:cTn id="178" nodeType="afterEffect" fill="hold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0" dur="500" fill="hold"/>
                                        <p:tgtEl>
                                          <p:spTgt spid="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500" fill="hold"/>
                                        <p:tgtEl>
                                          <p:spTgt spid="9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2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3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4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5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6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7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78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New Digital Protocols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CustomShape 9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New Digital Protocols are cropping up on a regular basis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DejaVu Sans"/>
              </a:rPr>
              <a:t>Before using a new digital protocol LIVE on the air the FCC requires that the technical characteristics of the protocol be publicly documented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CustomShape 10"/>
          <p:cNvSpPr/>
          <p:nvPr/>
        </p:nvSpPr>
        <p:spPr>
          <a:xfrm>
            <a:off x="4297680" y="4102200"/>
            <a:ext cx="4564800" cy="11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That can be as simple as publishing the protocols on a web page or in a magazine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2" dur="indefinite" restart="never" nodeType="tmRoot">
          <p:childTnLst>
            <p:seq>
              <p:cTn id="183" dur="indefinite" nodeType="mainSeq"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" dur="2000"/>
                                        <p:tgtEl>
                                          <p:spTgt spid="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2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3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4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5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6" name="CustomShape 6"/>
          <p:cNvSpPr/>
          <p:nvPr/>
        </p:nvSpPr>
        <p:spPr>
          <a:xfrm>
            <a:off x="0" y="1737360"/>
            <a:ext cx="1007208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Take Quiz 5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G1B06 - Under what conditions are state and local governments permitted to regulate amateur radio antenna structures?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A. Under no circumstances, FCC rules take priority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B. At any time and to any extent necessary to accomplish a legitimate purpose of the state or local entity, provided that proper filings are made with the FCC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C. Only when such structures exceed 50 feet in height and are clearly visible 1,000 feet from the structure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D. Amateur Service communications must be reasonably accommodated, and regulations must constitute the minimum practical to accommodate a legitimate purpose of the state or local entity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"/>
          <p:cNvSpPr/>
          <p:nvPr/>
        </p:nvSpPr>
        <p:spPr>
          <a:xfrm>
            <a:off x="548640" y="457200"/>
            <a:ext cx="9050760" cy="35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G1B11 - Who or what determines "good engineering and good amateur practice," as applied to the operation of an amateur station in all respects not covered by the Part 97 rules?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control operator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IEEE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ITU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"/>
          <p:cNvSpPr/>
          <p:nvPr/>
        </p:nvSpPr>
        <p:spPr>
          <a:xfrm>
            <a:off x="548640" y="457200"/>
            <a:ext cx="9050760" cy="35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G1B11 - Who or what determines "good engineering and good amateur practice," as applied to the operation of an amateur station in all respects not covered by the Part 97 rules?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control operator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IEEE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ITU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"/>
          <p:cNvSpPr/>
          <p:nvPr/>
        </p:nvSpPr>
        <p:spPr>
          <a:xfrm>
            <a:off x="548640" y="457200"/>
            <a:ext cx="9050760" cy="35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G1C01 - What is the maximum transmitter power an amateur station may use on 10.140 MHz?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200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1000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1500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2000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"/>
          <p:cNvSpPr/>
          <p:nvPr/>
        </p:nvSpPr>
        <p:spPr>
          <a:xfrm>
            <a:off x="548640" y="457200"/>
            <a:ext cx="9050760" cy="35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G1C01 - What is the maximum transmitter power an amateur station may use on 10.140 MHz?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200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1000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1500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2000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"/>
          <p:cNvSpPr/>
          <p:nvPr/>
        </p:nvSpPr>
        <p:spPr>
          <a:xfrm>
            <a:off x="548640" y="457200"/>
            <a:ext cx="9050760" cy="38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G1C02 - What is the maximum transmitter power an amateur station may use on the 12-meter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50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200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1500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An effective radiated power equivalent to 100 watts from a half-wave dipole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"/>
          <p:cNvSpPr/>
          <p:nvPr/>
        </p:nvSpPr>
        <p:spPr>
          <a:xfrm>
            <a:off x="548640" y="457200"/>
            <a:ext cx="9050760" cy="38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G1C02 - What is the maximum transmitter power an amateur station may use on the 12-meter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50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200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1500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An effective radiated power equivalent to 100 watts from a half-wave dipole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"/>
          <p:cNvSpPr/>
          <p:nvPr/>
        </p:nvSpPr>
        <p:spPr>
          <a:xfrm>
            <a:off x="548640" y="457200"/>
            <a:ext cx="9050760" cy="38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G1C03 - What is the maximum bandwidth permitted by FCC rules for amateur radio stations transmitting on USB frequencies in the 60-meter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2.8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5.6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1.8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3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"/>
          <p:cNvSpPr/>
          <p:nvPr/>
        </p:nvSpPr>
        <p:spPr>
          <a:xfrm>
            <a:off x="548640" y="457200"/>
            <a:ext cx="9050760" cy="383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G1C03 - What is the maximum bandwidth permitted by FCC rules for amateur radio stations transmitting on USB frequencies in the 60-meter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2.8 kHz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5.6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1.8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3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"/>
          <p:cNvSpPr/>
          <p:nvPr/>
        </p:nvSpPr>
        <p:spPr>
          <a:xfrm>
            <a:off x="548640" y="457200"/>
            <a:ext cx="9050760" cy="32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G1C05 - What is the limit for transmitter power on the 28 MHz band for a General Class control operator?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1000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1500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2000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"/>
          <p:cNvSpPr/>
          <p:nvPr/>
        </p:nvSpPr>
        <p:spPr>
          <a:xfrm>
            <a:off x="548640" y="457200"/>
            <a:ext cx="9050760" cy="32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G1C05 - What is the limit for transmitter power on the 28 MHz band for a General Class control operator?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1000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1500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2000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G1D05 - When operating a US station by remote control from outside the country, what license is required of the control operator?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A. A US operator/primary station license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B. Only an appropriate US operator/primary license and a special remote station permit from the FCC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C. Only a license from the foreign country, as long as the call sign includes identification of portable operation in the US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D. A license from the foreign country and a special remote station permit from the FCC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"/>
          <p:cNvSpPr/>
          <p:nvPr/>
        </p:nvSpPr>
        <p:spPr>
          <a:xfrm>
            <a:off x="548640" y="457200"/>
            <a:ext cx="9050760" cy="290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G1C06 - What is the limit for transmitter power on the 1.8 MHz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200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1000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1200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1500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"/>
          <p:cNvSpPr/>
          <p:nvPr/>
        </p:nvSpPr>
        <p:spPr>
          <a:xfrm>
            <a:off x="548640" y="457200"/>
            <a:ext cx="9050760" cy="290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G1C06 - What is the limit for transmitter power on the 1.8 MHz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200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1000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1200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1500 watts PEP output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"/>
          <p:cNvSpPr/>
          <p:nvPr/>
        </p:nvSpPr>
        <p:spPr>
          <a:xfrm>
            <a:off x="548640" y="457200"/>
            <a:ext cx="9050760" cy="290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G1C09 - What is the maximum power limit on the 60-meter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1500 watts PEP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10 watts RMS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ERP of 100 watts PEP with respect to a dipole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ERP of 100 watts PEP with respect to an isotropic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"/>
          <p:cNvSpPr/>
          <p:nvPr/>
        </p:nvSpPr>
        <p:spPr>
          <a:xfrm>
            <a:off x="548640" y="457200"/>
            <a:ext cx="9050760" cy="290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G1C09 - What is the maximum power limit on the 60-meter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1500 watts PEP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10 watts RMS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ERP of 100 watts PEP with respect to a dipole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ERP of 100 watts PEP with respect to an isotropic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"/>
          <p:cNvSpPr/>
          <p:nvPr/>
        </p:nvSpPr>
        <p:spPr>
          <a:xfrm>
            <a:off x="548640" y="457200"/>
            <a:ext cx="9050760" cy="32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G1C11 - What measurement is specified by FCC rules that regulate maximum power?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RMS output from the transmitter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RMS input to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PEP input to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PEP output from the transmitter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"/>
          <p:cNvSpPr/>
          <p:nvPr/>
        </p:nvSpPr>
        <p:spPr>
          <a:xfrm>
            <a:off x="548640" y="457200"/>
            <a:ext cx="9050760" cy="32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G1C11 - What measurement is specified by FCC rules that regulate maximum power?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RMS output from the transmitter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RMS input to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PEP input to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PEP output from the transmitter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"/>
          <p:cNvSpPr/>
          <p:nvPr/>
        </p:nvSpPr>
        <p:spPr>
          <a:xfrm>
            <a:off x="548640" y="457200"/>
            <a:ext cx="9050760" cy="32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G1E08 - What is the maximum PEP output allowed for spread spectrum transmissions?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100 milliwatts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10 watts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100 watts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1500 watts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"/>
          <p:cNvSpPr/>
          <p:nvPr/>
        </p:nvSpPr>
        <p:spPr>
          <a:xfrm>
            <a:off x="548640" y="457200"/>
            <a:ext cx="9050760" cy="32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G1E08 - What is the maximum PEP output allowed for spread spectrum transmissions?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100 milliwatts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10 watts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100 watts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1500 watts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"/>
          <p:cNvSpPr/>
          <p:nvPr/>
        </p:nvSpPr>
        <p:spPr>
          <a:xfrm>
            <a:off x="548640" y="457200"/>
            <a:ext cx="9050760" cy="290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G2D10 - What is QRP operation?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Remote piloted model control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Low-power transmit operation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Transmission using Quick Response Protocol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Traffic relay procedure net operation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"/>
          <p:cNvSpPr/>
          <p:nvPr/>
        </p:nvSpPr>
        <p:spPr>
          <a:xfrm>
            <a:off x="548640" y="457200"/>
            <a:ext cx="9050760" cy="290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G2D10 - What is QRP operation?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Remote piloted model control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Low-power transmit operation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Transmission using Quick Response Protocol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Traffic relay procedure net operation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G1D05 - When operating a US station by remote control from outside the country, what license is required of the control operator?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A. A US operator/primary station license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B. Only an appropriate US operator/primary license and a special remote station permit from the FCC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C. Only a license from the foreign country, as long as the call sign includes identification of portable operation in the US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D. A license from the foreign country and a special remote station permit from the FCC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"/>
          <p:cNvSpPr/>
          <p:nvPr/>
        </p:nvSpPr>
        <p:spPr>
          <a:xfrm>
            <a:off x="548640" y="457200"/>
            <a:ext cx="9050760" cy="35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G1C07 - What must be done before using a new digital protocol on the air?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Type-certify equipment to FCC standards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Obtain an experimental license from the FCC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Publicly document the technical characteristics of the protocol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Submit a rule-making proposal to the FCC describing the codes and methods of the technique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"/>
          <p:cNvSpPr/>
          <p:nvPr/>
        </p:nvSpPr>
        <p:spPr>
          <a:xfrm>
            <a:off x="548640" y="457200"/>
            <a:ext cx="9050760" cy="35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G1C07 - What must be done before using a new digital protocol on the air?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Type-certify equipment to FCC standards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Obtain an experimental license from the FCC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Publicly document the technical characteristics of the protocol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Submit a rule-making proposal to the FCC describing the codes and methods of the technique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0" name="CustomShape 2"/>
          <p:cNvSpPr/>
          <p:nvPr/>
        </p:nvSpPr>
        <p:spPr>
          <a:xfrm>
            <a:off x="504000" y="457200"/>
            <a:ext cx="9061200" cy="459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1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2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3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4" name="CustomShape 6"/>
          <p:cNvSpPr/>
          <p:nvPr/>
        </p:nvSpPr>
        <p:spPr>
          <a:xfrm>
            <a:off x="0" y="1737360"/>
            <a:ext cx="1007208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Next Week – Chapters 4.1 to 4.3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Review Metric Prefixes (Kilo, micro, etc…)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and bring your calculators 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G1D12 - When operating a station in South America by remote control over the internet from the US, what regulations apply?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Those of both the remote station's country and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Those of the remote station's country and the FCC's third-party regulations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Only those of the remote station's country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Only those of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G1D12 - When operating a station in South America by remote control over the internet from the US, what regulations apply?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Those of both the remote station's country and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Those of the remote station's country and the FCC's third-party regulations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Only those of the remote station's country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Only those of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1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2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3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4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5" name="CustomShape 8"/>
          <p:cNvSpPr/>
          <p:nvPr/>
        </p:nvSpPr>
        <p:spPr>
          <a:xfrm>
            <a:off x="504000" y="73800"/>
            <a:ext cx="9063000" cy="12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International </a:t>
            </a:r>
            <a:br>
              <a:rPr sz="1800"/>
            </a:b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Telecommunications Union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CustomShape 9"/>
          <p:cNvSpPr/>
          <p:nvPr/>
        </p:nvSpPr>
        <p:spPr>
          <a:xfrm>
            <a:off x="504000" y="173736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80" indent="5040" algn="ctr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ITU is the organization responsible for all </a:t>
            </a:r>
            <a:r>
              <a:rPr b="0" lang="en-US" sz="3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international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radio regulations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Radio knows no geographical boundaries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Each nation agrees by treaty to abide by those regulations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00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Each country decides how to administer and implement those regulations (This is the role of the FCC in the USA)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G1E06 - The frequency allocations of which ITU region apply to radio amateurs operating in North and South America?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Region 4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Region 3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Region 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NSimSun"/>
              </a:rPr>
              <a:t>D. Region 1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SimSun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G1E06 - The frequency allocations of which ITU region apply to radio amateurs operating in North and South America?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Region 4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Region 3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Region 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NSimSun"/>
              </a:rPr>
              <a:t>D. Region 1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SimSun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G2D01 - What is the Volunteer Monitor Program?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Amateur volunteers who are formally enlisted to monitor the airwaves for rules violations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Amateur volunteers who conduct amateur licensing examinations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Amateur volunteers who conduct frequency coordination for amateur VHF repeaters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Amateur volunteers who use their station equipment to help civil defense organizations in times of emergency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G2D01 - What is the Volunteer Monitor Program?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Amateur volunteers who are formally enlisted to monitor the airwaves for rules violations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Amateur volunteers who conduct amateur licensing examinations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Amateur volunteers who conduct frequency coordination for amateur VHF repeaters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Amateur volunteers who use their station equipment to help civil defense organizations in times of emergency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G2D02 - Which of the following are objectives of the Volunteer Monitor Program?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To conduct efficient and orderly amateur licensing examinations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To provide emergency and public safety communications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To coordinate repeaters for efficient and orderly spectrum usage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To encourage amateur radio operators to self-regulate and comply with the rules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G2D02 - Which of the following are objectives of the Volunteer Monitor Program?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To conduct efficient and orderly amateur licensing examinations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To provide emergency and public safety communications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To coordinate repeaters for efficient and orderly spectrum usage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To encourage amateur radio operators to self-regulate and comply with the rules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G2D03 - What procedure may be used by Volunteer Monitors to localize a station whose continuous carrier is holding a repeater on in their area?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Compare vertical and horizontal signal strengths on the input frequency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Compare beam headings on the repeater input from their home locations with that of other Volunteer Monitors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Compare signal strengths between the input and output of the repeater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G2D03 - What procedure may be used by Volunteer Monitors to localize a station whose continuous carrier is holding a repeater on in their area?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Compare vertical and horizontal signal strengths on the input frequency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Compare beam headings on the repeater input from their home locations with that of other Volunteer Monitors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Compare signal strengths between the input and output of the repeater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3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4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5" name="CustomShape 6"/>
          <p:cNvSpPr/>
          <p:nvPr/>
        </p:nvSpPr>
        <p:spPr>
          <a:xfrm>
            <a:off x="504000" y="1005840"/>
            <a:ext cx="9063000" cy="11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General License Course </a:t>
            </a:r>
            <a:br>
              <a:rPr sz="1800"/>
            </a:b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Chapter 3.2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CustomShape 7"/>
          <p:cNvSpPr/>
          <p:nvPr/>
        </p:nvSpPr>
        <p:spPr>
          <a:xfrm>
            <a:off x="504000" y="2834640"/>
            <a:ext cx="9063000" cy="17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1968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Amateur Licensing Rules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9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0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1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2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3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4" name="CustomShape 8"/>
          <p:cNvSpPr/>
          <p:nvPr/>
        </p:nvSpPr>
        <p:spPr>
          <a:xfrm>
            <a:off x="504000" y="226080"/>
            <a:ext cx="9064080" cy="9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License Elements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CustomShape 9"/>
          <p:cNvSpPr/>
          <p:nvPr/>
        </p:nvSpPr>
        <p:spPr>
          <a:xfrm>
            <a:off x="504000" y="1326600"/>
            <a:ext cx="9064080" cy="32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0000"/>
          </a:bodyPr>
          <a:p>
            <a:pPr marL="416160" indent="-30816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There are three license exams, which are called elements: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16160" indent="-30816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Element 2 – Technician class (35 multiple-choice questions) - </a:t>
            </a:r>
            <a:r>
              <a:rPr b="0" lang="en-US" sz="2400" spc="-1" strike="noStrike">
                <a:solidFill>
                  <a:srgbClr val="c9091e"/>
                </a:solidFill>
                <a:latin typeface="Arial"/>
                <a:ea typeface="Arial"/>
              </a:rPr>
              <a:t>You've already passed this!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16160" indent="-30816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Element 3 – General class (35 multiple-choice questions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plus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Element 2)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16160" indent="-30816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Element 4 – Amateur Extra class (50 multiple-choice questions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plus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Elements 2 and 3)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16160" indent="-308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There is no longer an Element 1. Morse code was dropped as a licensing requirement.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1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4" name="CustomShape 8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FCC Structure and Authority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9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9000"/>
          </a:bodyPr>
          <a:p>
            <a:pPr marL="428400" indent="-31644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The Federal Communications Committee (FCC) was established by the Communications Act of 1934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0400" indent="-3164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Regulates interstate and international communications by radio, television, wire, satellite and cable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8400" indent="-3164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FCC jurisdiction covers the 50 states, District of Columbia, U.S. possessions and territories, and USA-flagged vessels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9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0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1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2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3" name="CustomShape 8"/>
          <p:cNvSpPr/>
          <p:nvPr/>
        </p:nvSpPr>
        <p:spPr>
          <a:xfrm>
            <a:off x="504000" y="226080"/>
            <a:ext cx="9064080" cy="9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Volunteer Examiner Rules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CustomShape 9"/>
          <p:cNvSpPr/>
          <p:nvPr/>
        </p:nvSpPr>
        <p:spPr>
          <a:xfrm>
            <a:off x="504000" y="1326600"/>
            <a:ext cx="9064080" cy="32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8000"/>
          </a:bodyPr>
          <a:p>
            <a:pPr marL="423360" indent="-316800">
              <a:lnSpc>
                <a:spcPct val="100000"/>
              </a:lnSpc>
              <a:spcBef>
                <a:spcPts val="198"/>
              </a:spcBef>
              <a:spcAft>
                <a:spcPts val="1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c9091e"/>
                </a:solidFill>
                <a:latin typeface="Arial"/>
                <a:ea typeface="Arial"/>
              </a:rPr>
              <a:t>Must be accredited by a Volunteer Examiner Coordinator*           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(Fulton ARC uses W5YI – the other common VEC is the ARRL)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360" indent="-316800">
              <a:lnSpc>
                <a:spcPct val="100000"/>
              </a:lnSpc>
              <a:spcBef>
                <a:spcPts val="198"/>
              </a:spcBef>
              <a:spcAft>
                <a:spcPts val="1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c9091e"/>
                </a:solidFill>
                <a:latin typeface="Arial"/>
                <a:ea typeface="Arial"/>
              </a:rPr>
              <a:t>Must be at least 18 years of 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360" indent="-316800">
              <a:lnSpc>
                <a:spcPct val="100000"/>
              </a:lnSpc>
              <a:spcBef>
                <a:spcPts val="198"/>
              </a:spcBef>
              <a:spcAft>
                <a:spcPts val="1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c9091e"/>
                </a:solidFill>
                <a:latin typeface="Arial"/>
                <a:ea typeface="Arial"/>
              </a:rPr>
              <a:t>Must hold a General class or higher license and be in the FCC database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360" indent="-316800">
              <a:lnSpc>
                <a:spcPct val="100000"/>
              </a:lnSpc>
              <a:spcBef>
                <a:spcPts val="198"/>
              </a:spcBef>
              <a:spcAft>
                <a:spcPts val="1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c9091e"/>
                </a:solidFill>
                <a:latin typeface="Arial"/>
                <a:ea typeface="Arial"/>
              </a:rPr>
              <a:t>Must have never had your amateur license suspended or revoked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360" indent="-316800">
              <a:lnSpc>
                <a:spcPct val="100000"/>
              </a:lnSpc>
              <a:spcBef>
                <a:spcPts val="198"/>
              </a:spcBef>
              <a:spcAft>
                <a:spcPts val="1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c9091e"/>
                </a:solidFill>
                <a:latin typeface="Arial"/>
                <a:ea typeface="Arial"/>
              </a:rPr>
              <a:t>Non-U.S. citizen must hold an FCC-granted General class license or higher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360" indent="-316800">
              <a:lnSpc>
                <a:spcPct val="100000"/>
              </a:lnSpc>
              <a:spcBef>
                <a:spcPts val="198"/>
              </a:spcBef>
              <a:spcAft>
                <a:spcPts val="1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c9091e"/>
                </a:solidFill>
                <a:latin typeface="Arial"/>
                <a:ea typeface="Arial"/>
              </a:rPr>
              <a:t>General class VEs may administer ONLY the Element 2 Technician class exam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CustomShape 10"/>
          <p:cNvSpPr/>
          <p:nvPr/>
        </p:nvSpPr>
        <p:spPr>
          <a:xfrm>
            <a:off x="3931920" y="4754880"/>
            <a:ext cx="556992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*VECs have an agreement to coordinate license exams for the FCC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8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9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0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1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2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3" name="CustomShape 8"/>
          <p:cNvSpPr/>
          <p:nvPr/>
        </p:nvSpPr>
        <p:spPr>
          <a:xfrm>
            <a:off x="504000" y="226080"/>
            <a:ext cx="9064080" cy="9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Examination Rules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CustomShape 9"/>
          <p:cNvSpPr/>
          <p:nvPr/>
        </p:nvSpPr>
        <p:spPr>
          <a:xfrm>
            <a:off x="504000" y="1326600"/>
            <a:ext cx="9064080" cy="32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0000"/>
          </a:bodyPr>
          <a:p>
            <a:pPr marL="430920" indent="-31752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Rules are the same for all exam elements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0920" indent="-31752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Exam session must be coordinated by a VEC with each VE being accredited by that VEC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0920" indent="-31752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Arial"/>
              </a:rPr>
              <a:t>Exam session must be conducted by at least three VEs who grade all exams and are responsible for determining the correct answers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0920" indent="-317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Arial"/>
              </a:rPr>
              <a:t>Each successful applicant is given a Certificate of Successful Completion of Examination (CSCE) — good for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  <a:ea typeface="Arial"/>
              </a:rPr>
              <a:t>365 days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Arial"/>
              </a:rPr>
              <a:t> — indicating which element(s) the examinee passed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0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1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2" name="CustomShape 8"/>
          <p:cNvSpPr/>
          <p:nvPr/>
        </p:nvSpPr>
        <p:spPr>
          <a:xfrm>
            <a:off x="504000" y="226080"/>
            <a:ext cx="9064080" cy="9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Identification Requirements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CustomShape 9"/>
          <p:cNvSpPr/>
          <p:nvPr/>
        </p:nvSpPr>
        <p:spPr>
          <a:xfrm>
            <a:off x="504000" y="1326600"/>
            <a:ext cx="9064080" cy="32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5000"/>
          </a:bodyPr>
          <a:p>
            <a:pPr marL="430920" indent="-31680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c9091e"/>
                </a:solidFill>
                <a:latin typeface="Arial"/>
                <a:ea typeface="Arial"/>
              </a:rPr>
              <a:t>As soon as you upgrade and receive your CSCE you can start using all of your new (and old) privileges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0920" indent="-31680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c9091e"/>
                </a:solidFill>
                <a:latin typeface="Arial"/>
                <a:ea typeface="Arial"/>
              </a:rPr>
              <a:t>Until your upgrade appears in the FCC database, append your call with the identifier (interim AG or /AG) whenever you operate using </a:t>
            </a:r>
            <a:r>
              <a:rPr b="0" lang="en-US" sz="2800" spc="-1" strike="noStrike" u="sng">
                <a:solidFill>
                  <a:srgbClr val="c9091e"/>
                </a:solidFill>
                <a:uFillTx/>
                <a:latin typeface="Arial"/>
                <a:ea typeface="Arial"/>
              </a:rPr>
              <a:t>General Class frequency privileges</a:t>
            </a:r>
            <a:r>
              <a:rPr b="0" lang="en-US" sz="2800" spc="-1" strike="noStrike">
                <a:solidFill>
                  <a:srgbClr val="c9091e"/>
                </a:solidFill>
                <a:latin typeface="Arial"/>
                <a:ea typeface="Arial"/>
              </a:rPr>
              <a:t>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0920" indent="-3168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Communicate in any language but identify in English or standard English language alphabet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8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9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0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1" name="CustomShape 8"/>
          <p:cNvSpPr/>
          <p:nvPr/>
        </p:nvSpPr>
        <p:spPr>
          <a:xfrm>
            <a:off x="504000" y="226080"/>
            <a:ext cx="9064080" cy="93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License Expiration - Grace Period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CustomShape 9"/>
          <p:cNvSpPr/>
          <p:nvPr/>
        </p:nvSpPr>
        <p:spPr>
          <a:xfrm>
            <a:off x="504000" y="1326600"/>
            <a:ext cx="9064080" cy="328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7000"/>
          </a:bodyPr>
          <a:p>
            <a:pPr marL="423000" indent="-31284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c9091e"/>
                </a:solidFill>
                <a:latin typeface="Arial"/>
                <a:ea typeface="Arial"/>
              </a:rPr>
              <a:t>Grace period is 2 years for renewing a lapsed license without re-testing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3000" indent="-31284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c9091e"/>
                </a:solidFill>
                <a:latin typeface="Arial"/>
                <a:ea typeface="Arial"/>
              </a:rPr>
              <a:t>Beyond 2 years, a person having held an unrevoked, expired General class or higher license can get a new, equivalent license issued once they show proof of an expired license and pass the Technician class (</a:t>
            </a:r>
            <a:r>
              <a:rPr b="0" lang="en-US" sz="2400" spc="-1" strike="noStrike" u="sng">
                <a:solidFill>
                  <a:srgbClr val="c9091e"/>
                </a:solidFill>
                <a:uFillTx/>
                <a:latin typeface="Arial"/>
                <a:ea typeface="Arial"/>
              </a:rPr>
              <a:t>element 2</a:t>
            </a:r>
            <a:r>
              <a:rPr b="0" lang="en-US" sz="2400" spc="-1" strike="noStrike">
                <a:solidFill>
                  <a:srgbClr val="c9091e"/>
                </a:solidFill>
                <a:latin typeface="Arial"/>
                <a:ea typeface="Arial"/>
              </a:rPr>
              <a:t>) license exam to insure they still understand the rules and regulations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000" indent="-31284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 new Advanced class licenses will be issued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000" indent="-31284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 new General class license will be issued to expired Generals or Advanced license holders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000" indent="-312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 new Extra class license will be issued to expired Extra license holders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7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8" name="CustomShape 6"/>
          <p:cNvSpPr/>
          <p:nvPr/>
        </p:nvSpPr>
        <p:spPr>
          <a:xfrm>
            <a:off x="0" y="1737360"/>
            <a:ext cx="1007208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Take Quiz 2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"/>
          <p:cNvSpPr/>
          <p:nvPr/>
        </p:nvSpPr>
        <p:spPr>
          <a:xfrm>
            <a:off x="548640" y="256680"/>
            <a:ext cx="904932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G1D01 - Who may receive partial credit for the elements represented by an expired amateur radio license?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A. Any person who can demonstrate that they once held an FCC-issued General, Advanced, or Amateur Extra class license that was not revoked by the FCC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Anyone who held an FCC-issued amateur radio license that expired not less than 5 and not more than 15 years ago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C. Any person who previously held an amateur license issued by another country, but only if that country has a current reciprocal licensing agreement with the FCC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D. Only persons who once held an FCC issued Novice, Technician, or Technician Plus license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"/>
          <p:cNvSpPr/>
          <p:nvPr/>
        </p:nvSpPr>
        <p:spPr>
          <a:xfrm>
            <a:off x="548640" y="256680"/>
            <a:ext cx="9049320" cy="451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G1D01 - Who may receive partial credit for the elements represented by an expired amateur radio license?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A. Any person who can demonstrate that they once held an FCC-issued General, Advanced, or Amateur Extra class license that was not revoked by the FCC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Anyone who held an FCC-issued amateur radio license that expired not less than 5 and not more than 15 years ago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C. Any person who previously held an amateur license issued by another country, but only if that country has a current reciprocal licensing agreement with the FCC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D. Only persons who once held an FCC issued Novice, Technician, or Technician Plus license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"/>
          <p:cNvSpPr/>
          <p:nvPr/>
        </p:nvSpPr>
        <p:spPr>
          <a:xfrm>
            <a:off x="548640" y="256680"/>
            <a:ext cx="9049320" cy="352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G1D02 - What license examinations may you administer as an accredited Volunteer Examiner holding a General class operator license?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General and Technician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None, only Amateur Extra class licensees may be accredited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Technician only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Amateur Extra, General, and Technician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"/>
          <p:cNvSpPr/>
          <p:nvPr/>
        </p:nvSpPr>
        <p:spPr>
          <a:xfrm>
            <a:off x="548640" y="256680"/>
            <a:ext cx="9049320" cy="352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G1D02 - What license examinations may you administer as an accredited Volunteer Examiner holding a General class operator license?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General and Technician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None, only Amateur Extra class licensees may be accredited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Technician only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Amateur Extra, General, and Technician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"/>
          <p:cNvSpPr/>
          <p:nvPr/>
        </p:nvSpPr>
        <p:spPr>
          <a:xfrm>
            <a:off x="548640" y="256680"/>
            <a:ext cx="904932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G1D03 - On which of the following band segments may you operate if you are a Technician class operator and have an unexpired Certificate of Successful Completion of Examination (CSCE) for General class privileges?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A. Only the Technician band segments until your upgrade is posted in the FCC database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Only on the Technician band segments until you have a receipt for the FCC application fee payment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C. On any General or Technician class band segment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D. On any General or Technician class band segment except 30 meters and 60 meters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1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2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3" name="CustomShape 8"/>
          <p:cNvSpPr/>
          <p:nvPr/>
        </p:nvSpPr>
        <p:spPr>
          <a:xfrm>
            <a:off x="504000" y="-2736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ITU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9"/>
          <p:cNvSpPr/>
          <p:nvPr/>
        </p:nvSpPr>
        <p:spPr>
          <a:xfrm>
            <a:off x="502200" y="82296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04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The world is divided into 3 ITU regions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731520" y="1541520"/>
            <a:ext cx="5295240" cy="3064680"/>
          </a:xfrm>
          <a:prstGeom prst="rect">
            <a:avLst/>
          </a:prstGeom>
          <a:ln w="0">
            <a:noFill/>
          </a:ln>
        </p:spPr>
      </p:pic>
      <p:sp>
        <p:nvSpPr>
          <p:cNvPr id="386" name="CustomShape 10"/>
          <p:cNvSpPr/>
          <p:nvPr/>
        </p:nvSpPr>
        <p:spPr>
          <a:xfrm>
            <a:off x="6309360" y="1475280"/>
            <a:ext cx="3557880" cy="41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Arial"/>
              </a:rPr>
              <a:t>North and South America are in Region 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Arial"/>
              </a:rPr>
              <a:t>Different ITU regions have different frequency privileges.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Arial"/>
              </a:rPr>
              <a:t>FCC-licensed amateurs may have different frequency allocations when operating outside Region 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2"/>
          <a:stretch/>
        </p:blipFill>
        <p:spPr>
          <a:xfrm>
            <a:off x="5577840" y="2011680"/>
            <a:ext cx="578880" cy="56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2" presetSubtype="2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548640" y="256680"/>
            <a:ext cx="904932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G1D03 - On which of the following band segments may you operate if you are a Technician class operator and have an unexpired Certificate of Successful Completion of Examination (CSCE) for General class privileges?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A. Only the Technician band segments until your upgrade is posted in the FCC database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B. Only on the Technician band segments until you have a receipt for the FCC application fee payment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C. On any General or Technician class band segment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D. On any General or Technician class band segment except 30 meters and 60 meters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"/>
          <p:cNvSpPr/>
          <p:nvPr/>
        </p:nvSpPr>
        <p:spPr>
          <a:xfrm>
            <a:off x="548640" y="256680"/>
            <a:ext cx="9049320" cy="32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G1D04 - Who must observe the administration of a Technician class license examination?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At least three Volunteer Examiners of General class or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At least two Volunteer Examiners of General class or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At least two Volunteer Examiners of Technician class or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NSimSun"/>
              </a:rPr>
              <a:t>D. At least three Volunteer Examiners of Technician class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SimSun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"/>
          <p:cNvSpPr/>
          <p:nvPr/>
        </p:nvSpPr>
        <p:spPr>
          <a:xfrm>
            <a:off x="548640" y="256680"/>
            <a:ext cx="9049320" cy="32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G1D04 - Who must observe the administration of a Technician class license examination?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At least three Volunteer Examiners of General class or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At least two Volunteer Examiners of General class or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At least two Volunteer Examiners of Technician class or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NSimSun"/>
              </a:rPr>
              <a:t>D. At least three Volunteer Examiners of Technician class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SimSun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"/>
          <p:cNvSpPr/>
          <p:nvPr/>
        </p:nvSpPr>
        <p:spPr>
          <a:xfrm>
            <a:off x="548640" y="256680"/>
            <a:ext cx="9049320" cy="38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G1D06 - Until an upgrade to General class is shown in the FCC database, when must a Technician licensee identify with "AG" after their call sign?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Whenever they operate using General class frequency privileges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Whenever they operate on any amateur frequency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Whenever they operate using Technician frequency privileges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 special identifier is not required if their General class license application has been filed with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"/>
          <p:cNvSpPr/>
          <p:nvPr/>
        </p:nvSpPr>
        <p:spPr>
          <a:xfrm>
            <a:off x="548640" y="256680"/>
            <a:ext cx="9049320" cy="38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G1D06 - Until an upgrade to General class is shown in the FCC database, when must a Technician licensee identify with "AG" after their call sign?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Whenever they operate using General class frequency privileges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Whenever they operate on any amateur frequency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Whenever they operate using Technician frequency privileges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 special identifier is not required if their General class license application has been filed with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"/>
          <p:cNvSpPr/>
          <p:nvPr/>
        </p:nvSpPr>
        <p:spPr>
          <a:xfrm>
            <a:off x="548640" y="256680"/>
            <a:ext cx="9049320" cy="289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G1D07 - Volunteer Examiners are accredited by what organization?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Federal Communications Commission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Universal Licensing System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 Volunteer Examiner Coordinator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Wireless Telecommunications Bureau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"/>
          <p:cNvSpPr/>
          <p:nvPr/>
        </p:nvSpPr>
        <p:spPr>
          <a:xfrm>
            <a:off x="548640" y="256680"/>
            <a:ext cx="9049320" cy="289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G1D07 - Volunteer Examiners are accredited by what organization?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Federal Communications Commission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Universal Licensing System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A Volunteer Examiner Coordinator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Wireless Telecommunications Bureau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"/>
          <p:cNvSpPr/>
          <p:nvPr/>
        </p:nvSpPr>
        <p:spPr>
          <a:xfrm>
            <a:off x="548640" y="256680"/>
            <a:ext cx="9049320" cy="38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G1D08 - Which of the following criteria must be met for a non-US citizen to be an accredited Volunteer Examiner?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person must be a resident of the US for a minimum of 5 years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person must hold an FCC granted amateur radio license of General class or above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person's home citizenship must be in ITU region 2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None of these choices is correct; a non-US citizen cannot be a Volunteer Examiner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"/>
          <p:cNvSpPr/>
          <p:nvPr/>
        </p:nvSpPr>
        <p:spPr>
          <a:xfrm>
            <a:off x="548640" y="256680"/>
            <a:ext cx="9049320" cy="38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G1D08 - Which of the following criteria must be met for a non-US citizen to be an accredited Volunteer Examiner?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person must be a resident of the US for a minimum of 5 years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The person must hold an FCC granted amateur radio license of General class or above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person's home citizenship must be in ITU region 2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None of these choices is correct; a non-US citizen cannot be a Volunteer Examiner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"/>
          <p:cNvSpPr/>
          <p:nvPr/>
        </p:nvSpPr>
        <p:spPr>
          <a:xfrm>
            <a:off x="548640" y="457200"/>
            <a:ext cx="8957880" cy="32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G1D09 - How long is a Certificate of Successful Completion of Examination (CSCE) valid for exam element credit?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30 days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180 days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365 days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For as long as your current license is valid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"/>
          <p:cNvSpPr/>
          <p:nvPr/>
        </p:nvSpPr>
        <p:spPr>
          <a:xfrm>
            <a:off x="274320" y="376920"/>
            <a:ext cx="9597960" cy="47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Remote Operation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DejaVu Sans"/>
              </a:rPr>
              <a:t>When operating a US station via remote control the control operator must hold a US operator/primary station license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DejaVu Sans"/>
              </a:rPr>
              <a:t>When operating a station in another country via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DejaVu Sans"/>
              </a:rPr>
              <a:t>remote control the regulations of the remote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DejaVu Sans"/>
              </a:rPr>
              <a:t>station’s country apply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"/>
          <p:cNvSpPr/>
          <p:nvPr/>
        </p:nvSpPr>
        <p:spPr>
          <a:xfrm>
            <a:off x="548640" y="457200"/>
            <a:ext cx="8957880" cy="32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G1D09 - How long is a Certificate of Successful Completion of Examination (CSCE) valid for exam element credit?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30 days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180 days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365 days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For as long as your current license is valid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"/>
          <p:cNvSpPr/>
          <p:nvPr/>
        </p:nvSpPr>
        <p:spPr>
          <a:xfrm>
            <a:off x="548640" y="457200"/>
            <a:ext cx="8957880" cy="32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G1D10 - What is the minimum age that one must be to qualify as an accredited Volunteer Examiner?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16 years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18 years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21 years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There is no age limit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"/>
          <p:cNvSpPr/>
          <p:nvPr/>
        </p:nvSpPr>
        <p:spPr>
          <a:xfrm>
            <a:off x="548640" y="457200"/>
            <a:ext cx="8957880" cy="32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G1D10 - What is the minimum age that one must be to qualify as an accredited Volunteer Examiner?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16 years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18 years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21 years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There is no age limit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"/>
          <p:cNvSpPr/>
          <p:nvPr/>
        </p:nvSpPr>
        <p:spPr>
          <a:xfrm>
            <a:off x="837000" y="168840"/>
            <a:ext cx="8957880" cy="44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G1D11 - What action is required to obtain a new General class license after a previously held license has expired and the two-year grace period has passed?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They must have a letter from the FCC showing they once held an amateur or commercial license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There are no requirements other than being able to show a copy of the expired license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Contact the FCC to have the license reinstated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applicant must show proof of the appropriate expired license grant and pass the current Element 2 exam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"/>
          <p:cNvSpPr/>
          <p:nvPr/>
        </p:nvSpPr>
        <p:spPr>
          <a:xfrm>
            <a:off x="736560" y="181440"/>
            <a:ext cx="8957880" cy="446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G1D11 - What action is required to obtain a new General class license after a previously held license has expired and the two-year grace period has passed?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They must have a letter from the FCC showing they once held an amateur or commercial license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There are no requirements other than being able to show a copy of the expired license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Contact the FCC to have the license reinstated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The applicant must show proof of the appropriate expired license grant and pass the current Element 2 exam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1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2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3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4" name="CustomShape 6"/>
          <p:cNvSpPr/>
          <p:nvPr/>
        </p:nvSpPr>
        <p:spPr>
          <a:xfrm>
            <a:off x="504000" y="1005840"/>
            <a:ext cx="9063000" cy="11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General License Course </a:t>
            </a:r>
            <a:br>
              <a:rPr sz="1800"/>
            </a:b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Chapter 3.3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CustomShape 7"/>
          <p:cNvSpPr/>
          <p:nvPr/>
        </p:nvSpPr>
        <p:spPr>
          <a:xfrm>
            <a:off x="504000" y="2834640"/>
            <a:ext cx="9063000" cy="177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1968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Control Operator Privileges and Rules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9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0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1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2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3" name="CustomShape 8"/>
          <p:cNvSpPr/>
          <p:nvPr/>
        </p:nvSpPr>
        <p:spPr>
          <a:xfrm>
            <a:off x="504000" y="9144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But First: Metric Prefixes!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1188720" y="914400"/>
            <a:ext cx="7764120" cy="3923640"/>
          </a:xfrm>
          <a:prstGeom prst="rect">
            <a:avLst/>
          </a:prstGeom>
          <a:ln w="0">
            <a:noFill/>
          </a:ln>
        </p:spPr>
      </p:pic>
      <p:sp>
        <p:nvSpPr>
          <p:cNvPr id="555" name="Line 9"/>
          <p:cNvSpPr/>
          <p:nvPr/>
        </p:nvSpPr>
        <p:spPr>
          <a:xfrm>
            <a:off x="1280160" y="1475640"/>
            <a:ext cx="7406640" cy="360"/>
          </a:xfrm>
          <a:prstGeom prst="line">
            <a:avLst/>
          </a:prstGeom>
          <a:ln cap="sq" w="9360">
            <a:solidFill>
              <a:srgbClr val="c9091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6" name="Line 10"/>
          <p:cNvSpPr/>
          <p:nvPr/>
        </p:nvSpPr>
        <p:spPr>
          <a:xfrm>
            <a:off x="1255320" y="1638720"/>
            <a:ext cx="7406640" cy="360"/>
          </a:xfrm>
          <a:prstGeom prst="line">
            <a:avLst/>
          </a:prstGeom>
          <a:ln cap="sq" w="9360">
            <a:solidFill>
              <a:srgbClr val="c9091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7" name="Line 11"/>
          <p:cNvSpPr/>
          <p:nvPr/>
        </p:nvSpPr>
        <p:spPr>
          <a:xfrm>
            <a:off x="1254960" y="1814040"/>
            <a:ext cx="7406640" cy="360"/>
          </a:xfrm>
          <a:prstGeom prst="line">
            <a:avLst/>
          </a:prstGeom>
          <a:ln cap="sq" w="9360">
            <a:solidFill>
              <a:srgbClr val="c9091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8" name="Line 12"/>
          <p:cNvSpPr/>
          <p:nvPr/>
        </p:nvSpPr>
        <p:spPr>
          <a:xfrm>
            <a:off x="1280160" y="1969920"/>
            <a:ext cx="7406640" cy="360"/>
          </a:xfrm>
          <a:prstGeom prst="line">
            <a:avLst/>
          </a:prstGeom>
          <a:ln cap="sq" w="9360">
            <a:solidFill>
              <a:srgbClr val="c9091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9" name="Line 13"/>
          <p:cNvSpPr/>
          <p:nvPr/>
        </p:nvSpPr>
        <p:spPr>
          <a:xfrm>
            <a:off x="1280160" y="3291840"/>
            <a:ext cx="7406640" cy="360"/>
          </a:xfrm>
          <a:prstGeom prst="line">
            <a:avLst/>
          </a:prstGeom>
          <a:ln cap="sq" w="9360">
            <a:solidFill>
              <a:srgbClr val="c9091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0" name="Line 14"/>
          <p:cNvSpPr/>
          <p:nvPr/>
        </p:nvSpPr>
        <p:spPr>
          <a:xfrm>
            <a:off x="1280160" y="3449880"/>
            <a:ext cx="7406640" cy="360"/>
          </a:xfrm>
          <a:prstGeom prst="line">
            <a:avLst/>
          </a:prstGeom>
          <a:ln cap="sq" w="9360">
            <a:solidFill>
              <a:srgbClr val="c9091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1" name="Line 15"/>
          <p:cNvSpPr/>
          <p:nvPr/>
        </p:nvSpPr>
        <p:spPr>
          <a:xfrm>
            <a:off x="1280160" y="4754880"/>
            <a:ext cx="7406640" cy="360"/>
          </a:xfrm>
          <a:prstGeom prst="line">
            <a:avLst/>
          </a:prstGeom>
          <a:ln cap="sq" w="9360">
            <a:solidFill>
              <a:srgbClr val="c9091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2" name="Line 16"/>
          <p:cNvSpPr/>
          <p:nvPr/>
        </p:nvSpPr>
        <p:spPr>
          <a:xfrm>
            <a:off x="1226160" y="4601880"/>
            <a:ext cx="7406640" cy="360"/>
          </a:xfrm>
          <a:prstGeom prst="line">
            <a:avLst/>
          </a:prstGeom>
          <a:ln cap="sq" w="9360">
            <a:solidFill>
              <a:srgbClr val="c9091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3" name="Line 17"/>
          <p:cNvSpPr/>
          <p:nvPr/>
        </p:nvSpPr>
        <p:spPr>
          <a:xfrm>
            <a:off x="1280160" y="4414320"/>
            <a:ext cx="7406640" cy="360"/>
          </a:xfrm>
          <a:prstGeom prst="line">
            <a:avLst/>
          </a:prstGeom>
          <a:ln cap="sq" w="9360">
            <a:solidFill>
              <a:srgbClr val="c9091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4" name="Line 18"/>
          <p:cNvSpPr/>
          <p:nvPr/>
        </p:nvSpPr>
        <p:spPr>
          <a:xfrm>
            <a:off x="1280160" y="4243680"/>
            <a:ext cx="7406640" cy="360"/>
          </a:xfrm>
          <a:prstGeom prst="line">
            <a:avLst/>
          </a:prstGeom>
          <a:ln cap="sq" w="9360">
            <a:solidFill>
              <a:srgbClr val="c9091e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5" name="CustomShape 19"/>
          <p:cNvSpPr/>
          <p:nvPr/>
        </p:nvSpPr>
        <p:spPr>
          <a:xfrm>
            <a:off x="3474720" y="5063040"/>
            <a:ext cx="56617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...and Frequency vs. wavelength...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" dur="indefinite" restart="never" nodeType="tmRoot">
          <p:childTnLst>
            <p:seq>
              <p:cTn id="27" dur="indefinite" nodeType="mainSeq"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with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1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3000" fill="hold"/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" dur="3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504000" y="568080"/>
            <a:ext cx="9061200" cy="4039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0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1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2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3" name="CustomShape 8"/>
          <p:cNvSpPr/>
          <p:nvPr/>
        </p:nvSpPr>
        <p:spPr>
          <a:xfrm>
            <a:off x="504000" y="226080"/>
            <a:ext cx="906444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Frequency Privileges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CustomShape 9"/>
          <p:cNvSpPr/>
          <p:nvPr/>
        </p:nvSpPr>
        <p:spPr>
          <a:xfrm>
            <a:off x="504000" y="1326600"/>
            <a:ext cx="9064440" cy="32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59000"/>
          </a:bodyPr>
          <a:p>
            <a:pPr marL="414360" indent="-30672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Traditional” amateur band frequency sequence: 1.8, 3.5, 7, 14, 21, 28 MHz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14360" indent="-30672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Convert frequency to wavelength: 300/f (f = frequency in MHz)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14360" indent="-30672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Traditional” band wavelengths are therefore: 160, 80/75, 40, 20, 15, and 10 meters (1 meter = 39.37 inches)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14360" indent="-30672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WARC* amateur bands: 60, 30, 17, 12 meters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14360" indent="-30672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General class license operators have some privileges on all bands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14360" indent="-306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When General Class licensees are not permitted to use the entire voice portion of a particular band, the permitted frequencies are generally at the upper frequency portion (top end) of the band.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CustomShape 10"/>
          <p:cNvSpPr/>
          <p:nvPr/>
        </p:nvSpPr>
        <p:spPr>
          <a:xfrm>
            <a:off x="4389120" y="4754880"/>
            <a:ext cx="483876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*World Administrative Radio Conference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7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8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9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0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1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2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3" name="CustomShape 8"/>
          <p:cNvSpPr/>
          <p:nvPr/>
        </p:nvSpPr>
        <p:spPr>
          <a:xfrm>
            <a:off x="504000" y="59400"/>
            <a:ext cx="906444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Frequency Privileges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4" name="" descr=""/>
          <p:cNvPicPr/>
          <p:nvPr/>
        </p:nvPicPr>
        <p:blipFill>
          <a:blip r:embed="rId1"/>
          <a:stretch/>
        </p:blipFill>
        <p:spPr>
          <a:xfrm>
            <a:off x="2434320" y="914400"/>
            <a:ext cx="5239080" cy="3985920"/>
          </a:xfrm>
          <a:prstGeom prst="rect">
            <a:avLst/>
          </a:prstGeom>
          <a:ln w="0">
            <a:noFill/>
          </a:ln>
        </p:spPr>
      </p:pic>
      <p:sp>
        <p:nvSpPr>
          <p:cNvPr id="585" name="CustomShape 9"/>
          <p:cNvSpPr/>
          <p:nvPr/>
        </p:nvSpPr>
        <p:spPr>
          <a:xfrm>
            <a:off x="4206240" y="5063040"/>
            <a:ext cx="520452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More Privileges = More Responsibility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" dur="indefinite" restart="never" nodeType="tmRoot">
          <p:childTnLst>
            <p:seq>
              <p:cTn id="41" dur="indefinite" nodeType="mainSeq"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withEffect" fill="hold" presetClass="entr" presetID="53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" dur="2000" fill="hold"/>
                                        <p:tgtEl>
                                          <p:spTgt spid="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2000" fill="hold"/>
                                        <p:tgtEl>
                                          <p:spTgt spid="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" dur="2000"/>
                                        <p:tgtEl>
                                          <p:spTgt spid="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8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7" name="CustomShape 20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8" name="CustomShape 21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9" name="CustomShape 22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0" name="CustomShape 23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1" name="CustomShape 2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2" name="CustomShape 25"/>
          <p:cNvSpPr/>
          <p:nvPr/>
        </p:nvSpPr>
        <p:spPr>
          <a:xfrm>
            <a:off x="504000" y="1326600"/>
            <a:ext cx="9063000" cy="22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3" name="CustomShape 26"/>
          <p:cNvSpPr/>
          <p:nvPr/>
        </p:nvSpPr>
        <p:spPr>
          <a:xfrm>
            <a:off x="504000" y="226080"/>
            <a:ext cx="906444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Frequency Privileges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CustomShape 27"/>
          <p:cNvSpPr/>
          <p:nvPr/>
        </p:nvSpPr>
        <p:spPr>
          <a:xfrm>
            <a:off x="0" y="1326600"/>
            <a:ext cx="10077840" cy="32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99400" indent="-444960" algn="ctr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c9211e"/>
                </a:solidFill>
                <a:latin typeface="Arial"/>
                <a:ea typeface="Arial"/>
              </a:rPr>
              <a:t>Special notes about the 80, 40, 20 and 15 meter bands: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99400" indent="-444960" algn="ctr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c9211e"/>
                </a:solidFill>
                <a:latin typeface="Arial"/>
                <a:ea typeface="Arial"/>
              </a:rPr>
              <a:t>There are portions where General class licensees cannot transmit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599400" indent="-444960" algn="ctr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c9211e"/>
                </a:solidFill>
                <a:latin typeface="Arial"/>
                <a:ea typeface="Arial"/>
              </a:rPr>
              <a:t>There are segments exclusively allocated to Amateur Extra class licensees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4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5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6" name="CustomShape 8"/>
          <p:cNvSpPr/>
          <p:nvPr/>
        </p:nvSpPr>
        <p:spPr>
          <a:xfrm>
            <a:off x="504000" y="15084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Volunteer Monitoring Program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9"/>
          <p:cNvSpPr/>
          <p:nvPr/>
        </p:nvSpPr>
        <p:spPr>
          <a:xfrm>
            <a:off x="502200" y="1096560"/>
            <a:ext cx="9063000" cy="13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0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c9091e"/>
                </a:solidFill>
                <a:latin typeface="Arial"/>
                <a:ea typeface="Arial"/>
              </a:rPr>
              <a:t>Composed of ARRL volunteer-appointees, the VMP was created to assist the FCC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5943600" y="2393640"/>
            <a:ext cx="3607920" cy="2393280"/>
          </a:xfrm>
          <a:prstGeom prst="rect">
            <a:avLst/>
          </a:prstGeom>
          <a:ln w="0">
            <a:noFill/>
          </a:ln>
        </p:spPr>
      </p:pic>
      <p:sp>
        <p:nvSpPr>
          <p:cNvPr id="399" name="CustomShape 10"/>
          <p:cNvSpPr/>
          <p:nvPr/>
        </p:nvSpPr>
        <p:spPr>
          <a:xfrm>
            <a:off x="1005840" y="2296080"/>
            <a:ext cx="4746600" cy="229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r>
              <a:rPr b="0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Monitoring the bands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r>
              <a:rPr b="0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Notifying amateurs of technical and operating discrepancies (or complimenting good operation)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The </a:t>
            </a:r>
            <a:r>
              <a:rPr b="1" i="1" lang="en-US" sz="2000" spc="-1" strike="noStrike" u="sng">
                <a:solidFill>
                  <a:srgbClr val="c9091e"/>
                </a:solidFill>
                <a:uFillTx/>
                <a:latin typeface="Arial"/>
                <a:ea typeface="Arial"/>
              </a:rPr>
              <a:t>mission</a:t>
            </a:r>
            <a:r>
              <a:rPr b="0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 of the VMP is to encourage self-regulation and compliance with the FCC rules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withEffect" fill="hold" presetClass="entr" presetID="6" presetSubtype="16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5" dur="2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6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7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8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9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0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1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2" name="CustomShape 8"/>
          <p:cNvSpPr/>
          <p:nvPr/>
        </p:nvSpPr>
        <p:spPr>
          <a:xfrm>
            <a:off x="504000" y="226080"/>
            <a:ext cx="906444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Frequency Privileges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CustomShape 9"/>
          <p:cNvSpPr/>
          <p:nvPr/>
        </p:nvSpPr>
        <p:spPr>
          <a:xfrm>
            <a:off x="504000" y="1326600"/>
            <a:ext cx="9064440" cy="32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1000"/>
          </a:bodyPr>
          <a:p>
            <a:pPr marL="422640" indent="-31284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 General Class license holder is granted ALL amateur frequency privileges on the following six HF bands: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2640" indent="-31284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160 meters</a:t>
            </a: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2640" indent="-31284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60 meters (</a:t>
            </a:r>
            <a:r>
              <a:rPr b="1" i="1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5 specific channels, 100w ERP </a:t>
            </a:r>
            <a:r>
              <a:rPr b="1" i="1" lang="en-US" sz="2000" spc="-1" strike="noStrike">
                <a:solidFill>
                  <a:srgbClr val="c9091e"/>
                </a:solidFill>
                <a:latin typeface="Arial"/>
                <a:ea typeface="Arial"/>
              </a:rPr>
              <a:t>referenced to a dipole antenna</a:t>
            </a: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2640" indent="-31284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30 meters (</a:t>
            </a:r>
            <a:r>
              <a:rPr b="1" i="1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phone/image transmission prohibited, 200w</a:t>
            </a: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2640" indent="-31284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17 meters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2640" indent="-31284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12 meters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2640" indent="-312840">
              <a:lnSpc>
                <a:spcPct val="100000"/>
              </a:lnSpc>
              <a:spcBef>
                <a:spcPts val="40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10 meters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5" name="CustomShape 2"/>
          <p:cNvSpPr/>
          <p:nvPr/>
        </p:nvSpPr>
        <p:spPr>
          <a:xfrm>
            <a:off x="504000" y="568080"/>
            <a:ext cx="9061200" cy="216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6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7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8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9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0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1" name="CustomShape 8"/>
          <p:cNvSpPr/>
          <p:nvPr/>
        </p:nvSpPr>
        <p:spPr>
          <a:xfrm>
            <a:off x="504000" y="226080"/>
            <a:ext cx="906444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Commission’s Rules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CustomShape 9"/>
          <p:cNvSpPr/>
          <p:nvPr/>
        </p:nvSpPr>
        <p:spPr>
          <a:xfrm>
            <a:off x="504000" y="1326600"/>
            <a:ext cx="9064440" cy="32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760">
              <a:lnSpc>
                <a:spcPct val="9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General class control operator frequency privileges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836280" indent="-375840">
              <a:lnSpc>
                <a:spcPct val="90000"/>
              </a:lnSpc>
              <a:spcBef>
                <a:spcPts val="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" spc="-1" strike="noStrike">
                <a:solidFill>
                  <a:srgbClr val="000000"/>
                </a:solidFill>
                <a:latin typeface="Times New Roman"/>
                <a:ea typeface="MS PGothic"/>
              </a:rPr>
              <a:t> </a:t>
            </a:r>
            <a:endParaRPr b="0" lang="en-US" sz="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07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MS PGothic"/>
              </a:rPr>
              <a:t>7.250 MHz is a frequency in the General Class portion of the 40-meter band</a:t>
            </a: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MS PGothic"/>
              </a:rPr>
              <a:t>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3" name="" descr=""/>
          <p:cNvPicPr/>
          <p:nvPr/>
        </p:nvPicPr>
        <p:blipFill>
          <a:blip r:embed="rId1"/>
          <a:stretch/>
        </p:blipFill>
        <p:spPr>
          <a:xfrm>
            <a:off x="4293720" y="2426760"/>
            <a:ext cx="5117040" cy="2180880"/>
          </a:xfrm>
          <a:prstGeom prst="rect">
            <a:avLst/>
          </a:prstGeom>
          <a:ln w="0">
            <a:noFill/>
          </a:ln>
        </p:spPr>
      </p:pic>
      <p:sp>
        <p:nvSpPr>
          <p:cNvPr id="614" name="CustomShape 10"/>
          <p:cNvSpPr/>
          <p:nvPr/>
        </p:nvSpPr>
        <p:spPr>
          <a:xfrm rot="13080000">
            <a:off x="8880840" y="2053800"/>
            <a:ext cx="408240" cy="1721160"/>
          </a:xfrm>
          <a:custGeom>
            <a:avLst/>
            <a:gdLst>
              <a:gd name="textAreaLeft" fmla="*/ 0 w 408240"/>
              <a:gd name="textAreaRight" fmla="*/ 411840 w 408240"/>
              <a:gd name="textAreaTop" fmla="*/ 0 h 1721160"/>
              <a:gd name="textAreaBottom" fmla="*/ 1724760 h 1721160"/>
            </a:gdLst>
            <a:ahLst/>
            <a:rect l="textAreaLeft" t="textAreaTop" r="textAreaRight" b="textAreaBottom"/>
            <a:pathLst>
              <a:path w="1156" h="4805">
                <a:moveTo>
                  <a:pt x="288" y="4804"/>
                </a:moveTo>
                <a:lnTo>
                  <a:pt x="289" y="1200"/>
                </a:lnTo>
                <a:lnTo>
                  <a:pt x="0" y="1200"/>
                </a:lnTo>
                <a:lnTo>
                  <a:pt x="577" y="0"/>
                </a:lnTo>
                <a:lnTo>
                  <a:pt x="1155" y="1200"/>
                </a:lnTo>
                <a:lnTo>
                  <a:pt x="867" y="1201"/>
                </a:lnTo>
                <a:lnTo>
                  <a:pt x="867" y="4803"/>
                </a:lnTo>
                <a:lnTo>
                  <a:pt x="288" y="4804"/>
                </a:lnTo>
              </a:path>
            </a:pathLst>
          </a:custGeom>
          <a:solidFill>
            <a:srgbClr val="00cc99"/>
          </a:solidFill>
          <a:ln cap="sq" w="5724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5" name="CustomShape 11"/>
          <p:cNvSpPr/>
          <p:nvPr/>
        </p:nvSpPr>
        <p:spPr>
          <a:xfrm>
            <a:off x="3725280" y="4865400"/>
            <a:ext cx="55026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3333cc"/>
                </a:solidFill>
                <a:latin typeface="Arial"/>
                <a:ea typeface="Arial"/>
              </a:rPr>
              <a:t>Watch the units!  1 MHz = 1,000 kHz = 1,000,000 Hz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"/>
          <p:cNvSpPr/>
          <p:nvPr/>
        </p:nvSpPr>
        <p:spPr>
          <a:xfrm>
            <a:off x="274320" y="2926080"/>
            <a:ext cx="3929040" cy="12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General class licensees are NOT permitted to be control operators outside of their privileges (example: 7.125-7.175 MHz)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"/>
          <p:cNvSpPr/>
          <p:nvPr/>
        </p:nvSpPr>
        <p:spPr>
          <a:xfrm flipV="1">
            <a:off x="3392640" y="2842560"/>
            <a:ext cx="3501720" cy="117288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2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2000"/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2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9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0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1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2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3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4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5" name="CustomShape 8"/>
          <p:cNvSpPr/>
          <p:nvPr/>
        </p:nvSpPr>
        <p:spPr>
          <a:xfrm>
            <a:off x="504000" y="226080"/>
            <a:ext cx="906444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Commission’s Rules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CustomShape 9"/>
          <p:cNvSpPr/>
          <p:nvPr/>
        </p:nvSpPr>
        <p:spPr>
          <a:xfrm>
            <a:off x="0" y="1188720"/>
            <a:ext cx="1007316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4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  <a:ea typeface="DejaVu Sans"/>
              </a:rPr>
              <a:t>A frequency of 3,900 kHz is within the General Class portion of the 75 meter band.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836280" indent="-375840">
              <a:lnSpc>
                <a:spcPct val="100000"/>
              </a:lnSpc>
              <a:spcBef>
                <a:spcPts val="23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836280" indent="-375840" algn="ctr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7" name="" descr=""/>
          <p:cNvPicPr/>
          <p:nvPr/>
        </p:nvPicPr>
        <p:blipFill>
          <a:blip r:embed="rId1"/>
          <a:stretch/>
        </p:blipFill>
        <p:spPr>
          <a:xfrm>
            <a:off x="914400" y="2286000"/>
            <a:ext cx="8275680" cy="1337040"/>
          </a:xfrm>
          <a:prstGeom prst="rect">
            <a:avLst/>
          </a:prstGeom>
          <a:ln w="0">
            <a:noFill/>
          </a:ln>
        </p:spPr>
      </p:pic>
      <p:sp>
        <p:nvSpPr>
          <p:cNvPr id="628" name="Line 10"/>
          <p:cNvSpPr/>
          <p:nvPr/>
        </p:nvSpPr>
        <p:spPr>
          <a:xfrm flipV="1">
            <a:off x="7221960" y="2599560"/>
            <a:ext cx="1800" cy="235080"/>
          </a:xfrm>
          <a:prstGeom prst="line">
            <a:avLst/>
          </a:prstGeom>
          <a:ln cap="sq"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9" name="CustomShape 11"/>
          <p:cNvSpPr/>
          <p:nvPr/>
        </p:nvSpPr>
        <p:spPr>
          <a:xfrm>
            <a:off x="7406640" y="1920240"/>
            <a:ext cx="1821240" cy="52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3900 kHz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Line 12"/>
          <p:cNvSpPr/>
          <p:nvPr/>
        </p:nvSpPr>
        <p:spPr>
          <a:xfrm>
            <a:off x="2834640" y="1591200"/>
            <a:ext cx="4364280" cy="1152000"/>
          </a:xfrm>
          <a:prstGeom prst="line">
            <a:avLst/>
          </a:prstGeom>
          <a:ln cap="sq" w="28440">
            <a:solidFill>
              <a:srgbClr val="ff0000"/>
            </a:solidFill>
            <a:miter/>
            <a:tailEnd len="lg" type="stealth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1" name="Line 13"/>
          <p:cNvSpPr/>
          <p:nvPr/>
        </p:nvSpPr>
        <p:spPr>
          <a:xfrm>
            <a:off x="2103120" y="1554480"/>
            <a:ext cx="1212840" cy="360"/>
          </a:xfrm>
          <a:prstGeom prst="line">
            <a:avLst/>
          </a:prstGeom>
          <a:ln cap="sq"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2" name="CustomShape 14"/>
          <p:cNvSpPr/>
          <p:nvPr/>
        </p:nvSpPr>
        <p:spPr>
          <a:xfrm>
            <a:off x="3200400" y="3749040"/>
            <a:ext cx="172980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Rockwell"/>
                <a:ea typeface="DejaVu Sans"/>
              </a:rPr>
              <a:t>Notice areas where there are no privileges for General Class.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Line 15"/>
          <p:cNvSpPr/>
          <p:nvPr/>
        </p:nvSpPr>
        <p:spPr>
          <a:xfrm flipV="1">
            <a:off x="4937760" y="3271680"/>
            <a:ext cx="655920" cy="1117440"/>
          </a:xfrm>
          <a:prstGeom prst="line">
            <a:avLst/>
          </a:prstGeom>
          <a:ln cap="sq" w="28440">
            <a:solidFill>
              <a:srgbClr val="ff0000"/>
            </a:solidFill>
            <a:miter/>
            <a:tailEnd len="lg" type="stealth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4" name="Line 16"/>
          <p:cNvSpPr/>
          <p:nvPr/>
        </p:nvSpPr>
        <p:spPr>
          <a:xfrm flipH="1" flipV="1">
            <a:off x="2247120" y="3440880"/>
            <a:ext cx="861840" cy="948240"/>
          </a:xfrm>
          <a:prstGeom prst="line">
            <a:avLst/>
          </a:prstGeom>
          <a:ln cap="sq" w="28440">
            <a:solidFill>
              <a:srgbClr val="ff0000"/>
            </a:solidFill>
            <a:miter/>
            <a:tailEnd len="lg" type="stealth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5" name="CustomShape 17"/>
          <p:cNvSpPr/>
          <p:nvPr/>
        </p:nvSpPr>
        <p:spPr>
          <a:xfrm>
            <a:off x="5760720" y="4206240"/>
            <a:ext cx="3558600" cy="8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Rockwell"/>
                <a:ea typeface="DejaVu Sans"/>
              </a:rPr>
              <a:t>Generally on this band: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Rockwell"/>
                <a:ea typeface="DejaVu Sans"/>
              </a:rPr>
              <a:t>phone operation is called 75 meters; CW operation is called 80 meters.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2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2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2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7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8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9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0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1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2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3" name="CustomShape 8"/>
          <p:cNvSpPr/>
          <p:nvPr/>
        </p:nvSpPr>
        <p:spPr>
          <a:xfrm>
            <a:off x="504000" y="91440"/>
            <a:ext cx="906444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Commission’s Rules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CustomShape 9"/>
          <p:cNvSpPr/>
          <p:nvPr/>
        </p:nvSpPr>
        <p:spPr>
          <a:xfrm>
            <a:off x="504000" y="917640"/>
            <a:ext cx="9064440" cy="14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760">
              <a:lnSpc>
                <a:spcPct val="9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General class control operator frequency privileges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380880" indent="-376200">
              <a:lnSpc>
                <a:spcPct val="90000"/>
              </a:lnSpc>
              <a:spcBef>
                <a:spcPts val="17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7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MS PGothic"/>
              </a:rPr>
              <a:t>14,305 kHz is a frequency within the General class portion of the 20-meter phone band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MS PGothic"/>
              </a:rPr>
              <a:t>.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5" name="" descr=""/>
          <p:cNvPicPr/>
          <p:nvPr/>
        </p:nvPicPr>
        <p:blipFill>
          <a:blip r:embed="rId1"/>
          <a:stretch/>
        </p:blipFill>
        <p:spPr>
          <a:xfrm>
            <a:off x="2834640" y="2276640"/>
            <a:ext cx="6643800" cy="2470680"/>
          </a:xfrm>
          <a:prstGeom prst="rect">
            <a:avLst/>
          </a:prstGeom>
          <a:ln w="0">
            <a:noFill/>
          </a:ln>
        </p:spPr>
      </p:pic>
      <p:sp>
        <p:nvSpPr>
          <p:cNvPr id="646" name="CustomShape 10"/>
          <p:cNvSpPr/>
          <p:nvPr/>
        </p:nvSpPr>
        <p:spPr>
          <a:xfrm rot="11640000">
            <a:off x="8546760" y="2310480"/>
            <a:ext cx="373320" cy="1364040"/>
          </a:xfrm>
          <a:custGeom>
            <a:avLst/>
            <a:gdLst>
              <a:gd name="textAreaLeft" fmla="*/ 0 w 373320"/>
              <a:gd name="textAreaRight" fmla="*/ 376920 w 373320"/>
              <a:gd name="textAreaTop" fmla="*/ 0 h 1364040"/>
              <a:gd name="textAreaBottom" fmla="*/ 1367640 h 1364040"/>
            </a:gdLst>
            <a:ahLst/>
            <a:rect l="textAreaLeft" t="textAreaTop" r="textAreaRight" b="textAreaBottom"/>
            <a:pathLst>
              <a:path w="1061" h="3811">
                <a:moveTo>
                  <a:pt x="265" y="3810"/>
                </a:moveTo>
                <a:lnTo>
                  <a:pt x="264" y="951"/>
                </a:lnTo>
                <a:lnTo>
                  <a:pt x="0" y="951"/>
                </a:lnTo>
                <a:lnTo>
                  <a:pt x="530" y="0"/>
                </a:lnTo>
                <a:lnTo>
                  <a:pt x="1060" y="952"/>
                </a:lnTo>
                <a:lnTo>
                  <a:pt x="795" y="951"/>
                </a:lnTo>
                <a:lnTo>
                  <a:pt x="795" y="3810"/>
                </a:lnTo>
                <a:lnTo>
                  <a:pt x="265" y="3810"/>
                </a:lnTo>
              </a:path>
            </a:pathLst>
          </a:custGeom>
          <a:solidFill>
            <a:srgbClr val="00cc99"/>
          </a:solidFill>
          <a:ln cap="sq" w="5724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2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8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9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0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1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2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3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4" name="CustomShape 8"/>
          <p:cNvSpPr/>
          <p:nvPr/>
        </p:nvSpPr>
        <p:spPr>
          <a:xfrm>
            <a:off x="504000" y="91440"/>
            <a:ext cx="906444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Commission’s Rules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CustomShape 9"/>
          <p:cNvSpPr/>
          <p:nvPr/>
        </p:nvSpPr>
        <p:spPr>
          <a:xfrm>
            <a:off x="504000" y="1009080"/>
            <a:ext cx="9064440" cy="145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760">
              <a:lnSpc>
                <a:spcPct val="9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General class control operator frequency privileges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MS PGothic"/>
              </a:rPr>
              <a:t>3560 kHz is a frequency within the General class portion of the 80-meter band</a:t>
            </a: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MS PGothic"/>
              </a:rPr>
              <a:t>.</a:t>
            </a:r>
            <a:r>
              <a:rPr b="1" lang="en-US" sz="2600" spc="-1" strike="noStrike">
                <a:solidFill>
                  <a:srgbClr val="c9091e"/>
                </a:solidFill>
                <a:latin typeface="Times New Roman"/>
                <a:ea typeface="MS PGothic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6" name="" descr=""/>
          <p:cNvPicPr/>
          <p:nvPr/>
        </p:nvPicPr>
        <p:blipFill>
          <a:blip r:embed="rId1"/>
          <a:stretch/>
        </p:blipFill>
        <p:spPr>
          <a:xfrm>
            <a:off x="3108960" y="2075760"/>
            <a:ext cx="6118920" cy="2305800"/>
          </a:xfrm>
          <a:prstGeom prst="rect">
            <a:avLst/>
          </a:prstGeom>
          <a:ln w="0">
            <a:noFill/>
          </a:ln>
        </p:spPr>
      </p:pic>
      <p:sp>
        <p:nvSpPr>
          <p:cNvPr id="657" name="CustomShape 10"/>
          <p:cNvSpPr/>
          <p:nvPr/>
        </p:nvSpPr>
        <p:spPr>
          <a:xfrm rot="20940000">
            <a:off x="3812760" y="3497400"/>
            <a:ext cx="414720" cy="1599120"/>
          </a:xfrm>
          <a:custGeom>
            <a:avLst/>
            <a:gdLst>
              <a:gd name="textAreaLeft" fmla="*/ 0 w 414720"/>
              <a:gd name="textAreaRight" fmla="*/ 418320 w 414720"/>
              <a:gd name="textAreaTop" fmla="*/ 0 h 1599120"/>
              <a:gd name="textAreaBottom" fmla="*/ 1602720 h 1599120"/>
            </a:gdLst>
            <a:ahLst/>
            <a:rect l="textAreaLeft" t="textAreaTop" r="textAreaRight" b="textAreaBottom"/>
            <a:pathLst>
              <a:path w="1174" h="4466">
                <a:moveTo>
                  <a:pt x="292" y="4464"/>
                </a:moveTo>
                <a:lnTo>
                  <a:pt x="292" y="1117"/>
                </a:lnTo>
                <a:lnTo>
                  <a:pt x="0" y="1117"/>
                </a:lnTo>
                <a:lnTo>
                  <a:pt x="586" y="0"/>
                </a:lnTo>
                <a:lnTo>
                  <a:pt x="1173" y="1116"/>
                </a:lnTo>
                <a:lnTo>
                  <a:pt x="880" y="1117"/>
                </a:lnTo>
                <a:lnTo>
                  <a:pt x="880" y="4465"/>
                </a:lnTo>
                <a:lnTo>
                  <a:pt x="292" y="4464"/>
                </a:lnTo>
              </a:path>
            </a:pathLst>
          </a:custGeom>
          <a:solidFill>
            <a:srgbClr val="00cc99"/>
          </a:solidFill>
          <a:ln cap="sq" w="5724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2" dur="indefinite" restart="never" nodeType="tmRoot">
          <p:childTnLst>
            <p:seq>
              <p:cTn id="83" dur="indefinite" nodeType="mainSeq"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2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9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1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2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3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4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5" name="CustomShape 8"/>
          <p:cNvSpPr/>
          <p:nvPr/>
        </p:nvSpPr>
        <p:spPr>
          <a:xfrm>
            <a:off x="500760" y="91440"/>
            <a:ext cx="906444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Commission’s Rules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CustomShape 9"/>
          <p:cNvSpPr/>
          <p:nvPr/>
        </p:nvSpPr>
        <p:spPr>
          <a:xfrm>
            <a:off x="504000" y="1037880"/>
            <a:ext cx="9064440" cy="134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760">
              <a:lnSpc>
                <a:spcPct val="9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General class control operator frequency privileges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c9091e"/>
                </a:solidFill>
                <a:latin typeface="Times New Roman"/>
                <a:ea typeface="MS PGothic"/>
              </a:rPr>
              <a:t>21,300 kHz is a frequency within the General class portion of the 15-meter phone band</a:t>
            </a:r>
            <a:r>
              <a:rPr b="1" lang="en-US" sz="2600" spc="-1" strike="noStrike">
                <a:solidFill>
                  <a:srgbClr val="c9091e"/>
                </a:solidFill>
                <a:latin typeface="Times New Roman"/>
                <a:ea typeface="MS PGothic"/>
              </a:rPr>
              <a:t>.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7" name="" descr=""/>
          <p:cNvPicPr/>
          <p:nvPr/>
        </p:nvPicPr>
        <p:blipFill>
          <a:blip r:embed="rId1"/>
          <a:stretch/>
        </p:blipFill>
        <p:spPr>
          <a:xfrm>
            <a:off x="2377440" y="2304000"/>
            <a:ext cx="7307640" cy="2568600"/>
          </a:xfrm>
          <a:prstGeom prst="rect">
            <a:avLst/>
          </a:prstGeom>
          <a:ln w="0">
            <a:noFill/>
          </a:ln>
        </p:spPr>
      </p:pic>
      <p:sp>
        <p:nvSpPr>
          <p:cNvPr id="668" name="CustomShape 10"/>
          <p:cNvSpPr/>
          <p:nvPr/>
        </p:nvSpPr>
        <p:spPr>
          <a:xfrm rot="18840000">
            <a:off x="7589880" y="3676320"/>
            <a:ext cx="373320" cy="1364040"/>
          </a:xfrm>
          <a:custGeom>
            <a:avLst/>
            <a:gdLst>
              <a:gd name="textAreaLeft" fmla="*/ 0 w 373320"/>
              <a:gd name="textAreaRight" fmla="*/ 376920 w 373320"/>
              <a:gd name="textAreaTop" fmla="*/ 0 h 1364040"/>
              <a:gd name="textAreaBottom" fmla="*/ 1367640 h 1364040"/>
            </a:gdLst>
            <a:ahLst/>
            <a:rect l="textAreaLeft" t="textAreaTop" r="textAreaRight" b="textAreaBottom"/>
            <a:pathLst>
              <a:path w="1061" h="3811">
                <a:moveTo>
                  <a:pt x="264" y="3810"/>
                </a:moveTo>
                <a:lnTo>
                  <a:pt x="264" y="951"/>
                </a:lnTo>
                <a:lnTo>
                  <a:pt x="0" y="952"/>
                </a:lnTo>
                <a:lnTo>
                  <a:pt x="530" y="0"/>
                </a:lnTo>
                <a:lnTo>
                  <a:pt x="1060" y="952"/>
                </a:lnTo>
                <a:lnTo>
                  <a:pt x="795" y="951"/>
                </a:lnTo>
                <a:lnTo>
                  <a:pt x="795" y="3810"/>
                </a:lnTo>
                <a:lnTo>
                  <a:pt x="264" y="3810"/>
                </a:lnTo>
              </a:path>
            </a:pathLst>
          </a:custGeom>
          <a:solidFill>
            <a:srgbClr val="00cc99"/>
          </a:solidFill>
          <a:ln cap="sq" w="5724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" dur="2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0" name="CustomShape 2"/>
          <p:cNvSpPr/>
          <p:nvPr/>
        </p:nvSpPr>
        <p:spPr>
          <a:xfrm>
            <a:off x="504000" y="568080"/>
            <a:ext cx="9061200" cy="1818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1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2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3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4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5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6" name="CustomShape 8"/>
          <p:cNvSpPr/>
          <p:nvPr/>
        </p:nvSpPr>
        <p:spPr>
          <a:xfrm>
            <a:off x="504000" y="0"/>
            <a:ext cx="9064440" cy="9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Commission’s Rules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CustomShape 9"/>
          <p:cNvSpPr/>
          <p:nvPr/>
        </p:nvSpPr>
        <p:spPr>
          <a:xfrm>
            <a:off x="0" y="826200"/>
            <a:ext cx="10073160" cy="12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760" algn="ctr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General class control operator frequency privileges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80880" indent="-376200" algn="ctr">
              <a:lnSpc>
                <a:spcPct val="100000"/>
              </a:lnSpc>
              <a:spcBef>
                <a:spcPts val="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c9091e"/>
                </a:solidFill>
                <a:latin typeface="Times New Roman"/>
                <a:ea typeface="MS PGothic"/>
              </a:rPr>
              <a:t>ALL 10 meter frequencies are available to a control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80880" indent="-376200" algn="ctr">
              <a:lnSpc>
                <a:spcPct val="100000"/>
              </a:lnSpc>
              <a:spcBef>
                <a:spcPts val="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c9091e"/>
                </a:solidFill>
                <a:latin typeface="Times New Roman"/>
                <a:ea typeface="MS PGothic"/>
              </a:rPr>
              <a:t>operator holding a General Class License: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8" name="" descr=""/>
          <p:cNvPicPr/>
          <p:nvPr/>
        </p:nvPicPr>
        <p:blipFill>
          <a:blip r:embed="rId1"/>
          <a:stretch/>
        </p:blipFill>
        <p:spPr>
          <a:xfrm>
            <a:off x="1977840" y="2547720"/>
            <a:ext cx="6206400" cy="2261880"/>
          </a:xfrm>
          <a:prstGeom prst="rect">
            <a:avLst/>
          </a:prstGeom>
          <a:ln w="0">
            <a:noFill/>
          </a:ln>
        </p:spPr>
      </p:pic>
      <p:sp>
        <p:nvSpPr>
          <p:cNvPr id="679" name="CustomShape 10"/>
          <p:cNvSpPr/>
          <p:nvPr/>
        </p:nvSpPr>
        <p:spPr>
          <a:xfrm>
            <a:off x="2011680" y="2103120"/>
            <a:ext cx="61189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Rockwell"/>
                <a:ea typeface="Microsoft YaHei"/>
              </a:rPr>
              <a:t>28.020 MHz       28.350 MHz       28.550 MHz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CustomShape 11"/>
          <p:cNvSpPr/>
          <p:nvPr/>
        </p:nvSpPr>
        <p:spPr>
          <a:xfrm rot="19980000">
            <a:off x="2172960" y="3942720"/>
            <a:ext cx="222480" cy="717840"/>
          </a:xfrm>
          <a:custGeom>
            <a:avLst/>
            <a:gdLst>
              <a:gd name="textAreaLeft" fmla="*/ 0 w 222480"/>
              <a:gd name="textAreaRight" fmla="*/ 226080 w 222480"/>
              <a:gd name="textAreaTop" fmla="*/ 0 h 717840"/>
              <a:gd name="textAreaBottom" fmla="*/ 721440 h 717840"/>
            </a:gdLst>
            <a:ahLst/>
            <a:rect l="textAreaLeft" t="textAreaTop" r="textAreaRight" b="textAreaBottom"/>
            <a:pathLst>
              <a:path w="641" h="2017">
                <a:moveTo>
                  <a:pt x="160" y="2016"/>
                </a:moveTo>
                <a:lnTo>
                  <a:pt x="160" y="504"/>
                </a:lnTo>
                <a:lnTo>
                  <a:pt x="0" y="504"/>
                </a:lnTo>
                <a:lnTo>
                  <a:pt x="320" y="0"/>
                </a:lnTo>
                <a:lnTo>
                  <a:pt x="640" y="504"/>
                </a:lnTo>
                <a:lnTo>
                  <a:pt x="481" y="504"/>
                </a:lnTo>
                <a:lnTo>
                  <a:pt x="480" y="2015"/>
                </a:lnTo>
                <a:lnTo>
                  <a:pt x="160" y="2016"/>
                </a:lnTo>
              </a:path>
            </a:pathLst>
          </a:custGeom>
          <a:solidFill>
            <a:srgbClr val="00cc99"/>
          </a:solidFill>
          <a:ln cap="sq" w="5724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1" name="CustomShape 12"/>
          <p:cNvSpPr/>
          <p:nvPr/>
        </p:nvSpPr>
        <p:spPr>
          <a:xfrm rot="19980000">
            <a:off x="3361680" y="3942720"/>
            <a:ext cx="222480" cy="717840"/>
          </a:xfrm>
          <a:custGeom>
            <a:avLst/>
            <a:gdLst>
              <a:gd name="textAreaLeft" fmla="*/ 0 w 222480"/>
              <a:gd name="textAreaRight" fmla="*/ 226080 w 222480"/>
              <a:gd name="textAreaTop" fmla="*/ 0 h 717840"/>
              <a:gd name="textAreaBottom" fmla="*/ 721440 h 717840"/>
            </a:gdLst>
            <a:ahLst/>
            <a:rect l="textAreaLeft" t="textAreaTop" r="textAreaRight" b="textAreaBottom"/>
            <a:pathLst>
              <a:path w="641" h="2017">
                <a:moveTo>
                  <a:pt x="160" y="2016"/>
                </a:moveTo>
                <a:lnTo>
                  <a:pt x="160" y="505"/>
                </a:lnTo>
                <a:lnTo>
                  <a:pt x="0" y="504"/>
                </a:lnTo>
                <a:lnTo>
                  <a:pt x="320" y="0"/>
                </a:lnTo>
                <a:lnTo>
                  <a:pt x="640" y="504"/>
                </a:lnTo>
                <a:lnTo>
                  <a:pt x="481" y="504"/>
                </a:lnTo>
                <a:lnTo>
                  <a:pt x="480" y="2015"/>
                </a:lnTo>
                <a:lnTo>
                  <a:pt x="160" y="2016"/>
                </a:lnTo>
              </a:path>
            </a:pathLst>
          </a:custGeom>
          <a:solidFill>
            <a:srgbClr val="00cc99"/>
          </a:solidFill>
          <a:ln cap="sq" w="5724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2" name="CustomShape 13"/>
          <p:cNvSpPr/>
          <p:nvPr/>
        </p:nvSpPr>
        <p:spPr>
          <a:xfrm rot="19980000">
            <a:off x="4078800" y="3942720"/>
            <a:ext cx="222480" cy="717840"/>
          </a:xfrm>
          <a:custGeom>
            <a:avLst/>
            <a:gdLst>
              <a:gd name="textAreaLeft" fmla="*/ 0 w 222480"/>
              <a:gd name="textAreaRight" fmla="*/ 226080 w 222480"/>
              <a:gd name="textAreaTop" fmla="*/ 0 h 717840"/>
              <a:gd name="textAreaBottom" fmla="*/ 721440 h 717840"/>
            </a:gdLst>
            <a:ahLst/>
            <a:rect l="textAreaLeft" t="textAreaTop" r="textAreaRight" b="textAreaBottom"/>
            <a:pathLst>
              <a:path w="641" h="2018">
                <a:moveTo>
                  <a:pt x="160" y="2017"/>
                </a:moveTo>
                <a:lnTo>
                  <a:pt x="160" y="505"/>
                </a:lnTo>
                <a:lnTo>
                  <a:pt x="0" y="504"/>
                </a:lnTo>
                <a:lnTo>
                  <a:pt x="320" y="0"/>
                </a:lnTo>
                <a:lnTo>
                  <a:pt x="640" y="505"/>
                </a:lnTo>
                <a:lnTo>
                  <a:pt x="481" y="504"/>
                </a:lnTo>
                <a:lnTo>
                  <a:pt x="480" y="2016"/>
                </a:lnTo>
                <a:lnTo>
                  <a:pt x="160" y="2017"/>
                </a:lnTo>
              </a:path>
            </a:pathLst>
          </a:custGeom>
          <a:solidFill>
            <a:srgbClr val="00cc99"/>
          </a:solidFill>
          <a:ln cap="sq" w="5724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3" name="CustomShape 14"/>
          <p:cNvSpPr/>
          <p:nvPr/>
        </p:nvSpPr>
        <p:spPr>
          <a:xfrm>
            <a:off x="4195080" y="5029200"/>
            <a:ext cx="4930200" cy="3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4" name=""/>
          <p:cNvSpPr/>
          <p:nvPr/>
        </p:nvSpPr>
        <p:spPr>
          <a:xfrm>
            <a:off x="3840480" y="4937760"/>
            <a:ext cx="566640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Remember: CW emissions are permitted on ANY General Class frequency.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6" dur="indefinite" restart="never" nodeType="tmRoot">
          <p:childTnLst>
            <p:seq>
              <p:cTn id="97" dur="indefinite" nodeType="mainSeq"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2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" dur="2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2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0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2000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" descr=""/>
          <p:cNvPicPr/>
          <p:nvPr/>
        </p:nvPicPr>
        <p:blipFill>
          <a:blip r:embed="rId1"/>
          <a:stretch/>
        </p:blipFill>
        <p:spPr>
          <a:xfrm>
            <a:off x="1859040" y="977040"/>
            <a:ext cx="6273720" cy="4321080"/>
          </a:xfrm>
          <a:prstGeom prst="rect">
            <a:avLst/>
          </a:prstGeom>
          <a:ln w="0">
            <a:noFill/>
          </a:ln>
        </p:spPr>
      </p:pic>
      <p:sp>
        <p:nvSpPr>
          <p:cNvPr id="686" name="CustomShape 1"/>
          <p:cNvSpPr/>
          <p:nvPr/>
        </p:nvSpPr>
        <p:spPr>
          <a:xfrm>
            <a:off x="504000" y="125640"/>
            <a:ext cx="906660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0000"/>
                </a:solidFill>
                <a:latin typeface="Arial"/>
                <a:ea typeface="DejaVu Sans"/>
              </a:rPr>
              <a:t>60 Meters is Unique...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8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9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0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1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2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3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4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World Wide Beacon Network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1"/>
          <a:stretch/>
        </p:blipFill>
        <p:spPr>
          <a:xfrm>
            <a:off x="1451880" y="1099080"/>
            <a:ext cx="7136280" cy="3374280"/>
          </a:xfrm>
          <a:prstGeom prst="rect">
            <a:avLst/>
          </a:prstGeom>
          <a:ln w="0">
            <a:noFill/>
          </a:ln>
        </p:spPr>
      </p:pic>
      <p:sp>
        <p:nvSpPr>
          <p:cNvPr id="696" name="CustomShape 9"/>
          <p:cNvSpPr/>
          <p:nvPr/>
        </p:nvSpPr>
        <p:spPr>
          <a:xfrm>
            <a:off x="5486400" y="4754880"/>
            <a:ext cx="4016160" cy="25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Picture from the NCDXF: www.ncdxf.org/beacons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0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1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2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3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4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Beacons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CustomShape 9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Beacons help determine when band openings occur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Northern California DX Foundation operates and maintains CW beacons on 14.100, 18.110, 21.150, 24.930 and 28.200 MHz (www.ncdxf.org/beacons)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Use of these frequencies should be avoided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5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7" name="CustomShape 8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Volunteer Monitoring Program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CustomShape 9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7000"/>
          </a:bodyPr>
          <a:p>
            <a:pPr marL="428400" indent="-3164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In cases involving serious rule violations, such as malicious interference, the VMP is trained and certified to gather and forward evidence that can be used by the FCC in enforcement actions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0400" indent="-3164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Transmitters (repeaters) stuck on (next slide)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0400" indent="-3164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Defective equipment (amateur or not)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0400" indent="-3164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Noise sources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0400" indent="-3164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Jamming or deceptive signals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8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9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0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1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2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3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Beacons – Briefly…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CustomShape 9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18000"/>
          </a:bodyPr>
          <a:p>
            <a:pPr marL="430920" indent="-32076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Each beacon transmits CW every </a:t>
            </a:r>
            <a:br>
              <a:rPr sz="1800"/>
            </a:b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three minutes, day and night. </a:t>
            </a:r>
            <a:br>
              <a:rPr sz="1800"/>
            </a:b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br>
              <a:rPr sz="1800"/>
            </a:b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A transmission consists of the callsign of the beacon </a:t>
            </a:r>
            <a:br>
              <a:rPr sz="1800"/>
            </a:b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sent at 22 words per minute followed by four </a:t>
            </a:r>
            <a:br>
              <a:rPr sz="1800"/>
            </a:b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one-second dashes. The callsign and the first dash </a:t>
            </a:r>
            <a:br>
              <a:rPr sz="1800"/>
            </a:b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are sent at 100 watts. The remaining dashes are </a:t>
            </a:r>
            <a:br>
              <a:rPr sz="1800"/>
            </a:b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sent at 10 watts, 1 watt and 100 milliwatts. </a:t>
            </a:r>
            <a:br>
              <a:rPr sz="1800"/>
            </a:b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br>
              <a:rPr sz="1800"/>
            </a:b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The table that follows gives the minute and second </a:t>
            </a:r>
            <a:br>
              <a:rPr sz="1800"/>
            </a:b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of the start of the first transmission within the hour </a:t>
            </a:r>
            <a:br>
              <a:rPr sz="1800"/>
            </a:br>
            <a:r>
              <a:rPr b="0" lang="en-US" sz="9600" spc="-1" strike="noStrike">
                <a:solidFill>
                  <a:srgbClr val="000000"/>
                </a:solidFill>
                <a:latin typeface="Arial"/>
                <a:ea typeface="Arial"/>
              </a:rPr>
              <a:t>for each beacon on each frequency. </a:t>
            </a:r>
            <a:endParaRPr b="0" lang="en-US" sz="9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6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7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8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9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0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1" name="CustomShape 7"/>
          <p:cNvSpPr/>
          <p:nvPr/>
        </p:nvSpPr>
        <p:spPr>
          <a:xfrm>
            <a:off x="504000" y="123912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2" name="CustomShape 8"/>
          <p:cNvSpPr/>
          <p:nvPr/>
        </p:nvSpPr>
        <p:spPr>
          <a:xfrm>
            <a:off x="90000" y="205200"/>
            <a:ext cx="9989640" cy="49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Call           Location           14.100       18.110        21.150        24.930        28.200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4U1UN     United Nations    00:00         00:10          00:20          00:30          00:40  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VE8AT          Canada           00:10          00:20          00:30          00:40          00:50  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W6WX       United States     00:20          00:30          00:40          00:50          01:00  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KH6WO           Hawaii          00:30          00:40          00:50          01:00          01:10  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ZL6B        New Zealand     00:40          00:50          01:00          01:10          01:20  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VK6RBP         Australia        00:50          01:00          01:10          01:20          01:30  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JA2IGY            Japan           01:00          01:10          01:20          01:30          01:40  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RR9O             Russia          01:10          01:20          01:30          01:40          01:50 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   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VR2B          Hong Kong     01:20          01:30          01:40          01:50          02:00                         4S7B           Sri Lanka       01:30          01:40          01:50          02:00          02:10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ZS6DN        South Africa    01:40          01:50          02:00          02:10          02:20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5Z4B              Kenya         01:50          02:00          02:10          02:20          02:30 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i="1" lang="en-US" sz="1600" spc="-1" strike="noStrike">
                <a:solidFill>
                  <a:srgbClr val="c9091e"/>
                </a:solidFill>
                <a:latin typeface="Arial"/>
                <a:ea typeface="Arial"/>
              </a:rPr>
              <a:t>4X6TU              Israel          02:00          02:10          02:20          02:30          02:40</a:t>
            </a:r>
            <a:r>
              <a:rPr b="0" lang="en-US" sz="1600" spc="-1" strike="noStrike">
                <a:solidFill>
                  <a:srgbClr val="c9091e"/>
                </a:solidFill>
                <a:latin typeface="Arial"/>
                <a:ea typeface="Arial"/>
              </a:rPr>
              <a:t> 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c9091e"/>
                </a:solidFill>
                <a:latin typeface="Arial"/>
                <a:ea typeface="Arial"/>
              </a:rPr>
              <a:t> 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OH2B              Finland       02:10          02:20          02:30          02:40          02:50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CS3B              Madeira       02:20          02:30          02:40          02:50          00:00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LU4AA          Argentina      02:30          02:40          02:50          00:00          00:10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OA4B                Peru          02:40          02:50          00:00          00:10          00:20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YV5B            Venezuela     02:50          00:00          00:10          00:20          00:30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4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5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6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8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9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0" name="CustomShape 8"/>
          <p:cNvSpPr/>
          <p:nvPr/>
        </p:nvSpPr>
        <p:spPr>
          <a:xfrm>
            <a:off x="5212080" y="4846320"/>
            <a:ext cx="383328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4X6TU Beacon – 15 meters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CustomShape 9"/>
          <p:cNvSpPr/>
          <p:nvPr/>
        </p:nvSpPr>
        <p:spPr>
          <a:xfrm>
            <a:off x="487080" y="2688840"/>
            <a:ext cx="91958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1"/>
              </a:rPr>
              <a:t>C:\Users\ai2n\Videos\General Course - Videos\4X6TU_15m_Beacon.wmv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3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4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5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6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7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8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9" name="CustomShape 8"/>
          <p:cNvSpPr/>
          <p:nvPr/>
        </p:nvSpPr>
        <p:spPr>
          <a:xfrm>
            <a:off x="500400" y="91440"/>
            <a:ext cx="906480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Beacons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CustomShape 9"/>
          <p:cNvSpPr/>
          <p:nvPr/>
        </p:nvSpPr>
        <p:spPr>
          <a:xfrm>
            <a:off x="500400" y="822960"/>
            <a:ext cx="9064800" cy="39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4000"/>
          </a:bodyPr>
          <a:p>
            <a:pPr marL="430920" indent="-3175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Beacons are used for observation of propagation and reception to various parts of the world (</a:t>
            </a:r>
            <a:r>
              <a:rPr b="0" i="1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as identified in FCC rules</a:t>
            </a: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0920" indent="-3175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No more than one beacon signal in the same band from a single location is permitted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0920" indent="-317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Beacons are limited to 100 W PEP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0920" indent="-317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Arial"/>
              </a:rPr>
              <a:t>28.2 to 28.3 MHz is the only HF band segment where automatically controlled beacons may operate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2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3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4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5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6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7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8" name="CustomShape 8"/>
          <p:cNvSpPr/>
          <p:nvPr/>
        </p:nvSpPr>
        <p:spPr>
          <a:xfrm>
            <a:off x="504000" y="-550800"/>
            <a:ext cx="9064800" cy="29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Repeater Coordination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CustomShape 9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532440" indent="-39600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Volunteer Repeater or Frequency Coordinators are established to minimize repeater-to-repeater interference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532440" indent="-39600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Regional Coordinators work with local amateurs to assign input and output frequencies to minimize interference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532440" indent="-39600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Arial"/>
              </a:rPr>
              <a:t>HF Repeater operation is limited to the 10 meter band above 29.5 MHz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CustomShape 10"/>
          <p:cNvSpPr/>
          <p:nvPr/>
        </p:nvSpPr>
        <p:spPr>
          <a:xfrm>
            <a:off x="4114800" y="4609800"/>
            <a:ext cx="5479200" cy="59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2" dur="indefinite" restart="never" nodeType="tmRoot">
          <p:childTnLst>
            <p:seq>
              <p:cTn id="113" dur="indefinite" nodeType="mainSeq"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withEffect" fill="hold" presetClass="entr" presetID="10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2000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2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4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5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6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7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8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Commission’s Rules - Interference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CustomShape 9"/>
          <p:cNvSpPr/>
          <p:nvPr/>
        </p:nvSpPr>
        <p:spPr>
          <a:xfrm>
            <a:off x="504000" y="1097280"/>
            <a:ext cx="9064800" cy="351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3000"/>
          </a:bodyPr>
          <a:p>
            <a:pPr marL="428400" indent="-317520">
              <a:lnSpc>
                <a:spcPct val="100000"/>
              </a:lnSpc>
              <a:spcBef>
                <a:spcPts val="7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c9091e"/>
                </a:solidFill>
                <a:latin typeface="Arial"/>
                <a:ea typeface="DejaVu Sans"/>
              </a:rPr>
              <a:t>Conditions that require an Amateur Radio station to take specific steps to avoid harmful interference to other users or facilities</a:t>
            </a:r>
            <a:r>
              <a:rPr b="0" lang="en-US" sz="3600" spc="-1" strike="noStrike">
                <a:solidFill>
                  <a:srgbClr val="c9091e"/>
                </a:solidFill>
                <a:latin typeface="Arial"/>
                <a:ea typeface="DejaVu Sans"/>
              </a:rPr>
              <a:t>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1" marL="860400" indent="-317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c9091e"/>
                </a:solidFill>
                <a:latin typeface="Times New Roman"/>
                <a:ea typeface="MS PGothic"/>
              </a:rPr>
              <a:t>When operating within one mile of an FCC Monitoring Station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0400" indent="-317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c9091e"/>
                </a:solidFill>
                <a:latin typeface="Times New Roman"/>
                <a:ea typeface="MS PGothic"/>
              </a:rPr>
              <a:t>When using a band where the Amateur Service is secondary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0400" indent="-317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c9091e"/>
                </a:solidFill>
                <a:latin typeface="Times New Roman"/>
                <a:ea typeface="MS PGothic"/>
              </a:rPr>
              <a:t>When a station is transmitting spread spectrum emissions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1139400" indent="-2206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1800" spc="-1" strike="noStrike">
                <a:solidFill>
                  <a:srgbClr val="c9091e"/>
                </a:solidFill>
                <a:latin typeface="Rockwell"/>
                <a:ea typeface="MS PGothic"/>
              </a:rPr>
              <a:t>All of these choices are correct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8400" indent="-317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MS PGothic"/>
              </a:rPr>
              <a:t>In the event of interference between a coordinated repeater and an uncoordinated repeater, the licensee of the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MS PGothic"/>
              </a:rPr>
              <a:t>non-coordinated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MS PGothic"/>
              </a:rPr>
              <a:t> repeater has primary responsibility to resolve the interference.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2000"/>
                                        <p:tgtEl>
                                          <p:spTgt spid="7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1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2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3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4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5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6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7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Primary vs. Secondary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CustomShape 9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1000"/>
          </a:bodyPr>
          <a:p>
            <a:pPr marL="428400" indent="-32076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Amateurs have primary status on most bands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2076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Exceptions: On 60 meters, 30 meters, and 70 cm amateurs have secondary status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400" indent="-32076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When operating on a secondary allocated band, listen carefully to prevent interference to the primary service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4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If necessary, change frequency or stop transmitting to avoid interference - you are not protected from interference by primary users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0" name="CustomShape 2"/>
          <p:cNvSpPr/>
          <p:nvPr/>
        </p:nvSpPr>
        <p:spPr>
          <a:xfrm>
            <a:off x="504000" y="568080"/>
            <a:ext cx="9061200" cy="372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2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3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4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5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6" name="CustomShape 8"/>
          <p:cNvSpPr/>
          <p:nvPr/>
        </p:nvSpPr>
        <p:spPr>
          <a:xfrm>
            <a:off x="504000" y="226080"/>
            <a:ext cx="9064800" cy="9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WiFi Considerations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CustomShape 9"/>
          <p:cNvSpPr/>
          <p:nvPr/>
        </p:nvSpPr>
        <p:spPr>
          <a:xfrm>
            <a:off x="504000" y="1326600"/>
            <a:ext cx="9064800" cy="328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DejaVu Sans"/>
              </a:rPr>
              <a:t>Amateur Radio shares spectrum with unlicensed Wi-fi devices in the 13 cm (2.4 GHz) band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DejaVu Sans"/>
              </a:rPr>
              <a:t>Amateurs may use some Wi-Fi protocols on this band but communicating with non-licensed Wi-Fi stations/routers is prohibited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CustomShape 10"/>
          <p:cNvSpPr/>
          <p:nvPr/>
        </p:nvSpPr>
        <p:spPr>
          <a:xfrm>
            <a:off x="4023360" y="4480560"/>
            <a:ext cx="5753520" cy="8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6" dur="indefinite" restart="never" nodeType="tmRoot">
          <p:childTnLst>
            <p:seq>
              <p:cTn id="127" dur="indefinite" nodeType="mainSeq"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withEffect" fill="hold" presetClass="entr" presetID="2" presetSubtype="4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31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2" dur="2000" fill="hold"/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" dur="2000" fill="hold"/>
                                        <p:tgtEl>
                                          <p:spTgt spid="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0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1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2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3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4" name="CustomShape 6"/>
          <p:cNvSpPr/>
          <p:nvPr/>
        </p:nvSpPr>
        <p:spPr>
          <a:xfrm>
            <a:off x="0" y="1737360"/>
            <a:ext cx="1007208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Take Quiz 3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G1A01 - On which HF and/or MF amateur bands are there portions where General class licensees cannot transmit?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60 meters, 30 meters, 17 meters, and 12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160 meters, 60 meters, 15 meters, and 12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80 meters, 40 meters, 20 meters, and 15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80 meters, 20 meters, 15 meters, and 10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3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4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5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6" name="CustomShape 8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Fox Hunting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CustomShape 9"/>
          <p:cNvSpPr/>
          <p:nvPr/>
        </p:nvSpPr>
        <p:spPr>
          <a:xfrm>
            <a:off x="504000" y="1326600"/>
            <a:ext cx="5797080" cy="241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4000"/>
          </a:bodyPr>
          <a:p>
            <a:pPr marL="468720" indent="-3463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Transmitter Hunting (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Fox Hunting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)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940680" indent="-3463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Very popular Amateur Radio club activity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40680" indent="-3463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Competitive radiosport events (especially in Europe)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40680" indent="-3463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Hand-held directional antennas used to find hidden transmitters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CustomShape 10"/>
          <p:cNvSpPr/>
          <p:nvPr/>
        </p:nvSpPr>
        <p:spPr>
          <a:xfrm>
            <a:off x="0" y="3744000"/>
            <a:ext cx="10058400" cy="100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c9091e"/>
                </a:solidFill>
                <a:latin typeface="Arial"/>
                <a:ea typeface="Arial"/>
              </a:rPr>
              <a:t>Direction finding and beam heading triangulation skills are used by members of the Volunteer Monitoring Program to locate stations violating FCC rules, continuous carriers, or stations in distress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7315200" y="457200"/>
            <a:ext cx="2099880" cy="306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" dur="indefinite" restart="never" nodeType="tmRoot">
          <p:childTnLst>
            <p:seq>
              <p:cTn id="17" dur="indefinite" nodeType="mainSeq"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withEffect" fill="hold" presetClass="entr" presetID="18" presetSubtype="12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22" dur="2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8" presetSubtype="6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5" dur="2000"/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G1A01 - On which HF and/or MF amateur bands are there portions where General class licensees cannot transmit?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60 meters, 30 meters, 17 meters, and 12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160 meters, 60 meters, 15 meters, and 12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80 meters, 40 meters, 20 meters, and 15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80 meters, 20 meters, 15 meters, and 10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G1A02 - On which of the following bands is phone operation prohibited?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160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30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17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12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G1A02 - On which of the following bands is phone operation prohibited?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160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30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17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12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"/>
          <p:cNvSpPr/>
          <p:nvPr/>
        </p:nvSpPr>
        <p:spPr>
          <a:xfrm>
            <a:off x="548640" y="548640"/>
            <a:ext cx="8958240" cy="35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G1A03 - On which of the following bands is image transmission prohibited?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160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30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NSimSun"/>
              </a:rPr>
              <a:t>D. 12 meters</a:t>
            </a:r>
            <a:r>
              <a:rPr b="0" lang="en-US" sz="2200" spc="-1" strike="noStrike">
                <a:solidFill>
                  <a:srgbClr val="030303"/>
                </a:solidFill>
                <a:latin typeface="Liberation Serif;Times New Roman"/>
                <a:ea typeface="NSimSun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SimSun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"/>
          <p:cNvSpPr/>
          <p:nvPr/>
        </p:nvSpPr>
        <p:spPr>
          <a:xfrm>
            <a:off x="548640" y="548640"/>
            <a:ext cx="8958240" cy="352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G1A03 - On which of the following bands is image transmission prohibited?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160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30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NSimSun"/>
              </a:rPr>
              <a:t>D. 12 meters</a:t>
            </a:r>
            <a:r>
              <a:rPr b="0" lang="en-US" sz="2200" spc="-1" strike="noStrike">
                <a:solidFill>
                  <a:srgbClr val="030303"/>
                </a:solidFill>
                <a:latin typeface="Liberation Serif;Times New Roman"/>
                <a:ea typeface="NSimSun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NSimSun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"/>
          <p:cNvSpPr/>
          <p:nvPr/>
        </p:nvSpPr>
        <p:spPr>
          <a:xfrm>
            <a:off x="548640" y="548640"/>
            <a:ext cx="8958240" cy="41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G1A04 - Which of the following amateur bands is restricted to communication only on specific channels, rather than frequency ranges?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11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12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30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60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"/>
          <p:cNvSpPr/>
          <p:nvPr/>
        </p:nvSpPr>
        <p:spPr>
          <a:xfrm>
            <a:off x="548640" y="548640"/>
            <a:ext cx="8958240" cy="41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G1A04 - Which of the following amateur bands is restricted to communication only on specific channels, rather than frequency ranges?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11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12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30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60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"/>
          <p:cNvSpPr/>
          <p:nvPr/>
        </p:nvSpPr>
        <p:spPr>
          <a:xfrm>
            <a:off x="548640" y="548640"/>
            <a:ext cx="8958240" cy="352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G1A05 - On which of the following frequencies are General class licensees prohibited from operating as control operator?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7.125 MHz to 7.175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28.000 MHz to 28.025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21.275 MHz to 21.300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of the above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"/>
          <p:cNvSpPr/>
          <p:nvPr/>
        </p:nvSpPr>
        <p:spPr>
          <a:xfrm>
            <a:off x="548640" y="548640"/>
            <a:ext cx="8958240" cy="352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G1A05 - On which of the following frequencies are General class licensees prohibited from operating as control operator?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7.125 MHz to 7.175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28.000 MHz to 28.025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21.275 MHz to 21.300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of the above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"/>
          <p:cNvSpPr/>
          <p:nvPr/>
        </p:nvSpPr>
        <p:spPr>
          <a:xfrm>
            <a:off x="548640" y="228600"/>
            <a:ext cx="8958240" cy="41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G1A06 - Which of the following applies when the FCC rules designate the amateur service as a secondary user on a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Amateur stations must record the call sign of the primary service station before operating on a frequency assigned to that station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Amateur stations may use the band only during emergencies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Amateur stations must not cause harmful interference to primary users and must accept interference from primary users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Amateur stations may only operate during specific hours of the day, while primary users are permitted 24-hour use of the band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504000" y="2393640"/>
            <a:ext cx="9061200" cy="93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504000" y="568080"/>
            <a:ext cx="9061200" cy="4487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3443760" y="5255280"/>
            <a:ext cx="3180960" cy="29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3" name="CustomShape 4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4" name="CustomShape 5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5" name="CustomShape 6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6" name="CustomShape 7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7" name="CustomShape 8"/>
          <p:cNvSpPr/>
          <p:nvPr/>
        </p:nvSpPr>
        <p:spPr>
          <a:xfrm>
            <a:off x="504000" y="226080"/>
            <a:ext cx="9063000" cy="93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Federal Aviation Admin Rules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CustomShape 9"/>
          <p:cNvSpPr/>
          <p:nvPr/>
        </p:nvSpPr>
        <p:spPr>
          <a:xfrm>
            <a:off x="504000" y="1326600"/>
            <a:ext cx="9063000" cy="32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6000"/>
          </a:bodyPr>
          <a:p>
            <a:pPr marL="424080" indent="-312480">
              <a:lnSpc>
                <a:spcPct val="100000"/>
              </a:lnSpc>
              <a:spcBef>
                <a:spcPts val="598"/>
              </a:spcBef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c9091e"/>
                </a:solidFill>
                <a:latin typeface="Arial"/>
                <a:ea typeface="Arial"/>
              </a:rPr>
              <a:t>Amateurs who plan to construct an antenna structure more than 200 feet in height must notify the FAA and register the tower with the FCC 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424080" indent="-312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c9091e"/>
                </a:solidFill>
                <a:latin typeface="Arial"/>
                <a:ea typeface="Arial"/>
              </a:rPr>
              <a:t>Additional restrictions may apply if the antenna is within 4 miles of a public use airport or heliport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"/>
          <p:cNvSpPr/>
          <p:nvPr/>
        </p:nvSpPr>
        <p:spPr>
          <a:xfrm>
            <a:off x="548640" y="228600"/>
            <a:ext cx="8958240" cy="41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G1A06 - Which of the following applies when the FCC rules designate the amateur service as a secondary user on a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Amateur stations must record the call sign of the primary service station before operating on a frequency assigned to that station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Amateur stations may use the band only during emergencies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Amateur stations must not cause harmful interference to primary users and must accept interference from primary users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Amateur stations may only operate during specific hours of the day, while primary users are permitted 24-hour use of the band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G1A07 - On which amateur frequencies in the 10-meter band may stations with a General class control operator transmit CW emissions?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28.000 MHz to 28.025 MHz only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28.000 MHz to 28.300 MHz only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28.025 MHz to 28.300 MHz only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entire band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G1A07 - On which amateur frequencies in the 10-meter band may stations with a General class control operator transmit CW emissions?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28.000 MHz to 28.025 MHz only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28.000 MHz to 28.300 MHz only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28.025 MHz to 28.300 MHz only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The entire band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G1A08 - Which HF bands have segments exclusively allocated to Amateur Extra licensees?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All HF bands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80 meters, 40 meters, 20 meters, and 15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All HF bands except 160 meters and 10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60 meters, 30 meters, 17 meters, and 12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G1A08 - Which HF bands have segments exclusively allocated to Amateur Extra licensees?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All HF bands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80 meters, 40 meters, 20 meters, and 15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All HF bands except 160 meters and 10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60 meters, 30 meters, 17 meters, and 12 meters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G1A09 - Which of the following frequencies is within the General class portion of the 15-meter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14250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18155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21300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24900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G1A09 - Which of the following frequencies is within the General class portion of the 15-meter band?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14250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18155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21300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24900 kHz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G1A10 - What portion of the 10-meter band is available for repeater use?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entire band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portion between 28.1 MHz and 28.2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portion between 28.3 MHz and 28.5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portion above 29.5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"/>
          <p:cNvSpPr/>
          <p:nvPr/>
        </p:nvSpPr>
        <p:spPr>
          <a:xfrm>
            <a:off x="548640" y="548640"/>
            <a:ext cx="8958240" cy="32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G1A10 - What portion of the 10-meter band is available for repeater use?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entire band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portion between 28.1 MHz and 28.2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portion between 28.3 MHz and 28.5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The portion above 29.5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"/>
          <p:cNvSpPr/>
          <p:nvPr/>
        </p:nvSpPr>
        <p:spPr>
          <a:xfrm>
            <a:off x="536760" y="307440"/>
            <a:ext cx="8958240" cy="414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G1A11 - When General class licensees are not permitted to use the entire voice portion of a band, which portion of the voice segment is available to them?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lower frequency portion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upper frequency portion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lower frequency portion on frequencies below 7.3 MHz, and the upper portion on frequencies above 14.150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upper frequency portion on frequencies below 7.3 MHz, and the lower portion on frequencies above 14.150 MHz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</TotalTime>
  <Application>LibreOffice/7.4.6.2$Windows_X86_64 LibreOffice_project/5b1f5509c2decdade7fda905e3e1429a67acd63d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2020-01-18T10:27:47Z</dcterms:created>
  <dc:creator/>
  <dc:description/>
  <dc:language>en-US</dc:language>
  <cp:lastModifiedBy/>
  <dcterms:modified xsi:type="dcterms:W3CDTF">2024-08-01T14:05:06Z</dcterms:modified>
  <cp:revision>354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